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303" r:id="rId2"/>
    <p:sldId id="477" r:id="rId3"/>
    <p:sldId id="380" r:id="rId4"/>
    <p:sldId id="395" r:id="rId5"/>
    <p:sldId id="399" r:id="rId6"/>
    <p:sldId id="473" r:id="rId7"/>
    <p:sldId id="472" r:id="rId8"/>
    <p:sldId id="492" r:id="rId9"/>
    <p:sldId id="475" r:id="rId10"/>
    <p:sldId id="478" r:id="rId11"/>
    <p:sldId id="457" r:id="rId12"/>
    <p:sldId id="427" r:id="rId13"/>
    <p:sldId id="404" r:id="rId14"/>
    <p:sldId id="479" r:id="rId15"/>
    <p:sldId id="487" r:id="rId16"/>
    <p:sldId id="488" r:id="rId17"/>
    <p:sldId id="480" r:id="rId18"/>
    <p:sldId id="490" r:id="rId19"/>
    <p:sldId id="482" r:id="rId20"/>
    <p:sldId id="468"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6D1E535-9FB3-E043-BCBC-956F8EF420BE}">
          <p14:sldIdLst>
            <p14:sldId id="303"/>
            <p14:sldId id="477"/>
            <p14:sldId id="380"/>
            <p14:sldId id="395"/>
            <p14:sldId id="399"/>
            <p14:sldId id="473"/>
            <p14:sldId id="472"/>
            <p14:sldId id="492"/>
            <p14:sldId id="475"/>
            <p14:sldId id="478"/>
            <p14:sldId id="457"/>
            <p14:sldId id="427"/>
            <p14:sldId id="404"/>
            <p14:sldId id="479"/>
            <p14:sldId id="487"/>
            <p14:sldId id="488"/>
            <p14:sldId id="480"/>
            <p14:sldId id="490"/>
            <p14:sldId id="482"/>
            <p14:sldId id="46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4B5461"/>
    <a:srgbClr val="00AEEF"/>
    <a:srgbClr val="312E30"/>
    <a:srgbClr val="9EBA13"/>
    <a:srgbClr val="B5BA43"/>
    <a:srgbClr val="B3B843"/>
    <a:srgbClr val="819C4C"/>
    <a:srgbClr val="00B1F0"/>
    <a:srgbClr val="0298CF"/>
    <a:srgbClr val="0092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44" autoAdjust="0"/>
    <p:restoredTop sz="78846" autoAdjust="0"/>
  </p:normalViewPr>
  <p:slideViewPr>
    <p:cSldViewPr snapToGrid="0" snapToObjects="1" showGuides="1">
      <p:cViewPr>
        <p:scale>
          <a:sx n="109" d="100"/>
          <a:sy n="109" d="100"/>
        </p:scale>
        <p:origin x="1896" y="-264"/>
      </p:cViewPr>
      <p:guideLst>
        <p:guide orient="horz" pos="2160"/>
        <p:guide pos="2880"/>
      </p:guideLst>
    </p:cSldViewPr>
  </p:slideViewPr>
  <p:notesTextViewPr>
    <p:cViewPr>
      <p:scale>
        <a:sx n="100" d="100"/>
        <a:sy n="100" d="100"/>
      </p:scale>
      <p:origin x="0" y="0"/>
    </p:cViewPr>
  </p:notesTextViewPr>
  <p:sorterViewPr>
    <p:cViewPr>
      <p:scale>
        <a:sx n="85" d="100"/>
        <a:sy n="85" d="100"/>
      </p:scale>
      <p:origin x="0" y="73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74BCBD-C1BA-CC49-BF3C-90C52069C142}" type="datetimeFigureOut">
              <a:rPr lang="en-US" smtClean="0"/>
              <a:pPr/>
              <a:t>8/8/16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732610-577C-4C49-B498-A65F99F983A1}" type="slidenum">
              <a:rPr lang="en-US" smtClean="0"/>
              <a:pPr/>
              <a:t>‹#›</a:t>
            </a:fld>
            <a:endParaRPr lang="en-US"/>
          </a:p>
        </p:txBody>
      </p:sp>
    </p:spTree>
    <p:extLst>
      <p:ext uri="{BB962C8B-B14F-4D97-AF65-F5344CB8AC3E}">
        <p14:creationId xmlns:p14="http://schemas.microsoft.com/office/powerpoint/2010/main" val="34943078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36053">
              <a:defRPr/>
            </a:pPr>
            <a:endParaRPr lang="en-US"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1</a:t>
            </a:fld>
            <a:endParaRPr lang="en-US" dirty="0"/>
          </a:p>
        </p:txBody>
      </p:sp>
    </p:spTree>
    <p:extLst>
      <p:ext uri="{BB962C8B-B14F-4D97-AF65-F5344CB8AC3E}">
        <p14:creationId xmlns:p14="http://schemas.microsoft.com/office/powerpoint/2010/main" val="269919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10</a:t>
            </a:fld>
            <a:endParaRPr lang="en-US"/>
          </a:p>
        </p:txBody>
      </p:sp>
    </p:spTree>
    <p:extLst>
      <p:ext uri="{BB962C8B-B14F-4D97-AF65-F5344CB8AC3E}">
        <p14:creationId xmlns:p14="http://schemas.microsoft.com/office/powerpoint/2010/main" val="1084593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11</a:t>
            </a:fld>
            <a:endParaRPr lang="en-US"/>
          </a:p>
        </p:txBody>
      </p:sp>
    </p:spTree>
    <p:extLst>
      <p:ext uri="{BB962C8B-B14F-4D97-AF65-F5344CB8AC3E}">
        <p14:creationId xmlns:p14="http://schemas.microsoft.com/office/powerpoint/2010/main" val="432659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CE732610-577C-4C49-B498-A65F99F983A1}" type="slidenum">
              <a:rPr lang="en-US" smtClean="0"/>
              <a:pPr/>
              <a:t>12</a:t>
            </a:fld>
            <a:endParaRPr lang="en-US"/>
          </a:p>
        </p:txBody>
      </p:sp>
    </p:spTree>
    <p:extLst>
      <p:ext uri="{BB962C8B-B14F-4D97-AF65-F5344CB8AC3E}">
        <p14:creationId xmlns:p14="http://schemas.microsoft.com/office/powerpoint/2010/main" val="1749478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8D05E56-3492-D547-AB60-7B8D555B806E}" type="slidenum">
              <a:rPr lang="en-AU"/>
              <a:pPr eaLnBrk="1" hangingPunct="1"/>
              <a:t>13</a:t>
            </a:fld>
            <a:endParaRPr lang="en-AU"/>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393563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14</a:t>
            </a:fld>
            <a:endParaRPr lang="en-US"/>
          </a:p>
        </p:txBody>
      </p:sp>
    </p:spTree>
    <p:extLst>
      <p:ext uri="{BB962C8B-B14F-4D97-AF65-F5344CB8AC3E}">
        <p14:creationId xmlns:p14="http://schemas.microsoft.com/office/powerpoint/2010/main" val="264759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15</a:t>
            </a:fld>
            <a:endParaRPr lang="en-US"/>
          </a:p>
        </p:txBody>
      </p:sp>
    </p:spTree>
    <p:extLst>
      <p:ext uri="{BB962C8B-B14F-4D97-AF65-F5344CB8AC3E}">
        <p14:creationId xmlns:p14="http://schemas.microsoft.com/office/powerpoint/2010/main" val="431428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16</a:t>
            </a:fld>
            <a:endParaRPr lang="en-US"/>
          </a:p>
        </p:txBody>
      </p:sp>
    </p:spTree>
    <p:extLst>
      <p:ext uri="{BB962C8B-B14F-4D97-AF65-F5344CB8AC3E}">
        <p14:creationId xmlns:p14="http://schemas.microsoft.com/office/powerpoint/2010/main" val="5285417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baseline="0" dirty="0" smtClean="0"/>
          </a:p>
          <a:p>
            <a:endParaRPr lang="en-AU" baseline="0" dirty="0" smtClean="0"/>
          </a:p>
          <a:p>
            <a:endParaRPr lang="en-AU" baseline="0" dirty="0" smtClean="0"/>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17</a:t>
            </a:fld>
            <a:endParaRPr lang="en-US"/>
          </a:p>
        </p:txBody>
      </p:sp>
    </p:spTree>
    <p:extLst>
      <p:ext uri="{BB962C8B-B14F-4D97-AF65-F5344CB8AC3E}">
        <p14:creationId xmlns:p14="http://schemas.microsoft.com/office/powerpoint/2010/main" val="17802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19</a:t>
            </a:fld>
            <a:endParaRPr lang="en-US"/>
          </a:p>
        </p:txBody>
      </p:sp>
    </p:spTree>
    <p:extLst>
      <p:ext uri="{BB962C8B-B14F-4D97-AF65-F5344CB8AC3E}">
        <p14:creationId xmlns:p14="http://schemas.microsoft.com/office/powerpoint/2010/main" val="197688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20</a:t>
            </a:fld>
            <a:endParaRPr lang="en-US"/>
          </a:p>
        </p:txBody>
      </p:sp>
    </p:spTree>
    <p:extLst>
      <p:ext uri="{BB962C8B-B14F-4D97-AF65-F5344CB8AC3E}">
        <p14:creationId xmlns:p14="http://schemas.microsoft.com/office/powerpoint/2010/main" val="233335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2</a:t>
            </a:fld>
            <a:endParaRPr lang="en-US"/>
          </a:p>
        </p:txBody>
      </p:sp>
    </p:spTree>
    <p:extLst>
      <p:ext uri="{BB962C8B-B14F-4D97-AF65-F5344CB8AC3E}">
        <p14:creationId xmlns:p14="http://schemas.microsoft.com/office/powerpoint/2010/main" val="29293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3</a:t>
            </a:fld>
            <a:endParaRPr lang="en-US"/>
          </a:p>
        </p:txBody>
      </p:sp>
    </p:spTree>
    <p:extLst>
      <p:ext uri="{BB962C8B-B14F-4D97-AF65-F5344CB8AC3E}">
        <p14:creationId xmlns:p14="http://schemas.microsoft.com/office/powerpoint/2010/main" val="217206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0B9B608A-813A-F74D-A19B-84AB258CB01C}" type="slidenum">
              <a:rPr lang="en-AU">
                <a:latin typeface="Arial" pitchFamily="-1" charset="0"/>
              </a:rPr>
              <a:pPr/>
              <a:t>4</a:t>
            </a:fld>
            <a:endParaRPr lang="en-AU">
              <a:latin typeface="Arial" pitchFamily="-1"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542214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5</a:t>
            </a:fld>
            <a:endParaRPr lang="en-US"/>
          </a:p>
        </p:txBody>
      </p:sp>
    </p:spTree>
    <p:extLst>
      <p:ext uri="{BB962C8B-B14F-4D97-AF65-F5344CB8AC3E}">
        <p14:creationId xmlns:p14="http://schemas.microsoft.com/office/powerpoint/2010/main" val="1077473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6</a:t>
            </a:fld>
            <a:endParaRPr lang="en-US"/>
          </a:p>
        </p:txBody>
      </p:sp>
    </p:spTree>
    <p:extLst>
      <p:ext uri="{BB962C8B-B14F-4D97-AF65-F5344CB8AC3E}">
        <p14:creationId xmlns:p14="http://schemas.microsoft.com/office/powerpoint/2010/main" val="1661818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CE732610-577C-4C49-B498-A65F99F983A1}" type="slidenum">
              <a:rPr lang="en-US" smtClean="0"/>
              <a:pPr/>
              <a:t>7</a:t>
            </a:fld>
            <a:endParaRPr lang="en-US"/>
          </a:p>
        </p:txBody>
      </p:sp>
    </p:spTree>
    <p:extLst>
      <p:ext uri="{BB962C8B-B14F-4D97-AF65-F5344CB8AC3E}">
        <p14:creationId xmlns:p14="http://schemas.microsoft.com/office/powerpoint/2010/main" val="278213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200" dirty="0" smtClean="0"/>
          </a:p>
          <a:p>
            <a:endParaRPr lang="en-AU" dirty="0"/>
          </a:p>
        </p:txBody>
      </p:sp>
      <p:sp>
        <p:nvSpPr>
          <p:cNvPr id="4" name="Slide Number Placeholder 3"/>
          <p:cNvSpPr>
            <a:spLocks noGrp="1"/>
          </p:cNvSpPr>
          <p:nvPr>
            <p:ph type="sldNum" sz="quarter" idx="10"/>
          </p:nvPr>
        </p:nvSpPr>
        <p:spPr/>
        <p:txBody>
          <a:bodyPr/>
          <a:lstStyle/>
          <a:p>
            <a:fld id="{CE732610-577C-4C49-B498-A65F99F983A1}" type="slidenum">
              <a:rPr lang="en-US" smtClean="0"/>
              <a:pPr/>
              <a:t>8</a:t>
            </a:fld>
            <a:endParaRPr lang="en-US"/>
          </a:p>
        </p:txBody>
      </p:sp>
    </p:spTree>
    <p:extLst>
      <p:ext uri="{BB962C8B-B14F-4D97-AF65-F5344CB8AC3E}">
        <p14:creationId xmlns:p14="http://schemas.microsoft.com/office/powerpoint/2010/main" val="1955579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AU" dirty="0" smtClean="0"/>
          </a:p>
        </p:txBody>
      </p:sp>
      <p:sp>
        <p:nvSpPr>
          <p:cNvPr id="4" name="Slide Number Placeholder 3"/>
          <p:cNvSpPr>
            <a:spLocks noGrp="1"/>
          </p:cNvSpPr>
          <p:nvPr>
            <p:ph type="sldNum" sz="quarter" idx="10"/>
          </p:nvPr>
        </p:nvSpPr>
        <p:spPr/>
        <p:txBody>
          <a:bodyPr/>
          <a:lstStyle/>
          <a:p>
            <a:fld id="{CE732610-577C-4C49-B498-A65F99F983A1}" type="slidenum">
              <a:rPr lang="en-US" smtClean="0"/>
              <a:pPr/>
              <a:t>9</a:t>
            </a:fld>
            <a:endParaRPr lang="en-US"/>
          </a:p>
        </p:txBody>
      </p:sp>
    </p:spTree>
    <p:extLst>
      <p:ext uri="{BB962C8B-B14F-4D97-AF65-F5344CB8AC3E}">
        <p14:creationId xmlns:p14="http://schemas.microsoft.com/office/powerpoint/2010/main" val="2002934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503DB9-C0E6-6D4D-A477-84B193AC33D9}" type="datetimeFigureOut">
              <a:rPr lang="en-US" smtClean="0"/>
              <a:pPr/>
              <a:t>8/8/16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DE96B08-B98B-3D4F-8B1B-2862E26F5D8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503DB9-C0E6-6D4D-A477-84B193AC33D9}" type="datetimeFigureOut">
              <a:rPr lang="en-US" smtClean="0"/>
              <a:pPr/>
              <a:t>8/8/16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DE96B08-B98B-3D4F-8B1B-2862E26F5D8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E90CDAA-4A80-2147-A9DD-BEDA52252A38}" type="datetimeFigureOut">
              <a:rPr lang="en-US" smtClean="0"/>
              <a:t>8/8/16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C8742BE-9E34-2F4E-ABFC-439EC7FE5E9C}" type="slidenum">
              <a:rPr lang="en-US" smtClean="0"/>
              <a:t>‹#›</a:t>
            </a:fld>
            <a:endParaRPr lang="en-US"/>
          </a:p>
        </p:txBody>
      </p:sp>
    </p:spTree>
    <p:extLst>
      <p:ext uri="{BB962C8B-B14F-4D97-AF65-F5344CB8AC3E}">
        <p14:creationId xmlns:p14="http://schemas.microsoft.com/office/powerpoint/2010/main" val="1050798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6900" y="442119"/>
            <a:ext cx="8229600" cy="639762"/>
          </a:xfrm>
          <a:prstGeom prst="rect">
            <a:avLst/>
          </a:prstGeom>
        </p:spPr>
        <p:txBody>
          <a:bodyPr/>
          <a:lstStyle>
            <a:lvl1pPr algn="l">
              <a:defRPr sz="3700" b="0" i="0">
                <a:solidFill>
                  <a:srgbClr val="0092D2"/>
                </a:solidFill>
                <a:latin typeface="Agenda-Bold"/>
                <a:cs typeface="Agenda-Bold"/>
              </a:defRPr>
            </a:lvl1pPr>
          </a:lstStyle>
          <a:p>
            <a:r>
              <a:rPr lang="en-AU" dirty="0" smtClean="0"/>
              <a:t>Click to edit Master title style</a:t>
            </a:r>
            <a:endParaRPr lang="en-US" dirty="0"/>
          </a:p>
        </p:txBody>
      </p:sp>
      <p:sp>
        <p:nvSpPr>
          <p:cNvPr id="3" name="Content Placeholder 2"/>
          <p:cNvSpPr>
            <a:spLocks noGrp="1"/>
          </p:cNvSpPr>
          <p:nvPr>
            <p:ph idx="1"/>
          </p:nvPr>
        </p:nvSpPr>
        <p:spPr>
          <a:xfrm>
            <a:off x="596900" y="1803400"/>
            <a:ext cx="8229600" cy="3594100"/>
          </a:xfrm>
          <a:prstGeom prst="rect">
            <a:avLst/>
          </a:prstGeom>
        </p:spPr>
        <p:txBody>
          <a:bodyPr/>
          <a:lstStyle>
            <a:lvl1pPr marL="0" indent="0">
              <a:buNone/>
              <a:defRPr sz="2200" b="0" i="0">
                <a:latin typeface="Agenda-Light"/>
                <a:cs typeface="Agenda-Light"/>
              </a:defRPr>
            </a:lvl1pPr>
            <a:lvl2pPr>
              <a:buFont typeface="Arial"/>
              <a:buChar char="•"/>
              <a:defRPr sz="1600" b="0" i="0">
                <a:latin typeface="Agenda-Light"/>
                <a:cs typeface="Agenda-Light"/>
              </a:defRPr>
            </a:lvl2pPr>
            <a:lvl3pPr>
              <a:defRPr sz="1600" b="0" i="0">
                <a:latin typeface="Agenda-Light"/>
                <a:cs typeface="Agenda-Light"/>
              </a:defRPr>
            </a:lvl3pPr>
            <a:lvl4pPr>
              <a:defRPr b="0" i="0">
                <a:latin typeface="Agenda-Light"/>
                <a:cs typeface="Agenda-Light"/>
              </a:defRPr>
            </a:lvl4pPr>
            <a:lvl5pPr>
              <a:defRPr b="0" i="0">
                <a:latin typeface="Agenda-Light"/>
                <a:cs typeface="Agenda-Light"/>
              </a:defRPr>
            </a:lvl5pPr>
          </a:lstStyle>
          <a:p>
            <a:pPr lvl="0"/>
            <a:r>
              <a:rPr lang="en-AU" dirty="0" smtClean="0"/>
              <a:t>Click to edit Master text styles</a:t>
            </a:r>
          </a:p>
          <a:p>
            <a:pPr lvl="1"/>
            <a:r>
              <a:rPr lang="en-AU" dirty="0" smtClean="0"/>
              <a:t>Second level</a:t>
            </a:r>
          </a:p>
        </p:txBody>
      </p:sp>
      <p:sp>
        <p:nvSpPr>
          <p:cNvPr id="6" name="Slide Number Placeholder 5"/>
          <p:cNvSpPr>
            <a:spLocks noGrp="1"/>
          </p:cNvSpPr>
          <p:nvPr>
            <p:ph type="sldNum" sz="quarter" idx="12"/>
          </p:nvPr>
        </p:nvSpPr>
        <p:spPr>
          <a:xfrm>
            <a:off x="4224794" y="6203950"/>
            <a:ext cx="4500106" cy="365125"/>
          </a:xfrm>
          <a:prstGeom prst="rect">
            <a:avLst/>
          </a:prstGeom>
          <a:ln>
            <a:noFill/>
          </a:ln>
        </p:spPr>
        <p:txBody>
          <a:bodyPr/>
          <a:lstStyle>
            <a:lvl1pPr algn="r">
              <a:defRPr>
                <a:solidFill>
                  <a:schemeClr val="bg1"/>
                </a:solidFill>
                <a:latin typeface="Agenda-Light"/>
                <a:cs typeface="Agenda-Light"/>
              </a:defRPr>
            </a:lvl1pPr>
          </a:lstStyle>
          <a:p>
            <a:r>
              <a:rPr lang="en-US" dirty="0" smtClean="0"/>
              <a:t>COMNAP/SOOS Workshop, Korea 7 July 2013</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8503DB9-C0E6-6D4D-A477-84B193AC33D9}" type="datetimeFigureOut">
              <a:rPr lang="en-US" smtClean="0"/>
              <a:pPr/>
              <a:t>8/8/16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DE96B08-B98B-3D4F-8B1B-2862E26F5D8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503DB9-C0E6-6D4D-A477-84B193AC33D9}" type="datetimeFigureOut">
              <a:rPr lang="en-US" smtClean="0"/>
              <a:pPr/>
              <a:t>8/8/16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DE96B08-B98B-3D4F-8B1B-2862E26F5D8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58503DB9-C0E6-6D4D-A477-84B193AC33D9}" type="datetimeFigureOut">
              <a:rPr lang="en-US" smtClean="0"/>
              <a:pPr/>
              <a:t>8/8/16</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2DE96B08-B98B-3D4F-8B1B-2862E26F5D8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58503DB9-C0E6-6D4D-A477-84B193AC33D9}" type="datetimeFigureOut">
              <a:rPr lang="en-US" smtClean="0"/>
              <a:pPr/>
              <a:t>8/8/16</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2DE96B08-B98B-3D4F-8B1B-2862E26F5D8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8503DB9-C0E6-6D4D-A477-84B193AC33D9}" type="datetimeFigureOut">
              <a:rPr lang="en-US" smtClean="0"/>
              <a:pPr/>
              <a:t>8/8/16</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DE96B08-B98B-3D4F-8B1B-2862E26F5D8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503DB9-C0E6-6D4D-A477-84B193AC33D9}" type="datetimeFigureOut">
              <a:rPr lang="en-US" smtClean="0"/>
              <a:pPr/>
              <a:t>8/8/16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DE96B08-B98B-3D4F-8B1B-2862E26F5D8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8503DB9-C0E6-6D4D-A477-84B193AC33D9}" type="datetimeFigureOut">
              <a:rPr lang="en-US" smtClean="0"/>
              <a:pPr/>
              <a:t>8/8/16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DE96B08-B98B-3D4F-8B1B-2862E26F5D8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SOOS Powerpoint Master Background.jpg"/>
          <p:cNvPicPr>
            <a:picLocks noChangeAspect="1"/>
          </p:cNvPicPr>
          <p:nvPr userDrawn="1"/>
        </p:nvPicPr>
        <p:blipFill>
          <a:blip r:embed="rId14"/>
          <a:stretch>
            <a:fillRect/>
          </a:stretch>
        </p:blipFill>
        <p:spPr>
          <a:xfrm>
            <a:off x="-42335" y="-25401"/>
            <a:ext cx="9235440" cy="6926580"/>
          </a:xfrm>
          <a:prstGeom prst="rect">
            <a:avLst/>
          </a:prstGeom>
        </p:spPr>
      </p:pic>
      <p:pic>
        <p:nvPicPr>
          <p:cNvPr id="8" name="Picture 7" descr="SOOS PP Logo.png"/>
          <p:cNvPicPr>
            <a:picLocks noChangeAspect="1"/>
          </p:cNvPicPr>
          <p:nvPr userDrawn="1"/>
        </p:nvPicPr>
        <p:blipFill>
          <a:blip r:embed="rId15"/>
          <a:stretch>
            <a:fillRect/>
          </a:stretch>
        </p:blipFill>
        <p:spPr>
          <a:xfrm>
            <a:off x="461754" y="6168428"/>
            <a:ext cx="1358580" cy="42604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4" Type="http://schemas.openxmlformats.org/officeDocument/2006/relationships/image" Target="../media/image26.jpg"/><Relationship Id="rId5" Type="http://schemas.openxmlformats.org/officeDocument/2006/relationships/image" Target="../media/image27.png"/><Relationship Id="rId6"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jp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emf"/><Relationship Id="rId6" Type="http://schemas.openxmlformats.org/officeDocument/2006/relationships/image" Target="../media/image36.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3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39.emf"/><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42.png"/><Relationship Id="rId7" Type="http://schemas.openxmlformats.org/officeDocument/2006/relationships/image" Target="../media/image43.jpeg"/><Relationship Id="rId8"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emf"/><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OOS Powerpoint Title Background.jpg"/>
          <p:cNvPicPr>
            <a:picLocks noChangeAspect="1"/>
          </p:cNvPicPr>
          <p:nvPr/>
        </p:nvPicPr>
        <p:blipFill>
          <a:blip r:embed="rId3"/>
          <a:stretch>
            <a:fillRect/>
          </a:stretch>
        </p:blipFill>
        <p:spPr>
          <a:xfrm>
            <a:off x="-37253" y="-33868"/>
            <a:ext cx="9235440" cy="6926580"/>
          </a:xfrm>
          <a:prstGeom prst="rect">
            <a:avLst/>
          </a:prstGeom>
        </p:spPr>
      </p:pic>
      <p:sp>
        <p:nvSpPr>
          <p:cNvPr id="9" name="TextBox 8"/>
          <p:cNvSpPr txBox="1"/>
          <p:nvPr/>
        </p:nvSpPr>
        <p:spPr>
          <a:xfrm>
            <a:off x="3477689" y="1015745"/>
            <a:ext cx="5410264" cy="2616101"/>
          </a:xfrm>
          <a:prstGeom prst="rect">
            <a:avLst/>
          </a:prstGeom>
          <a:noFill/>
        </p:spPr>
        <p:txBody>
          <a:bodyPr wrap="square" rtlCol="0">
            <a:spAutoFit/>
          </a:bodyPr>
          <a:lstStyle/>
          <a:p>
            <a:pPr algn="ctr"/>
            <a:r>
              <a:rPr lang="en-US" sz="3600" b="1" dirty="0" smtClean="0">
                <a:solidFill>
                  <a:schemeClr val="bg1"/>
                </a:solidFill>
                <a:latin typeface="Myriad Pro"/>
                <a:cs typeface="Myriad Pro"/>
              </a:rPr>
              <a:t>Sustained observation of the Southern Ocean</a:t>
            </a:r>
          </a:p>
          <a:p>
            <a:pPr algn="ctr"/>
            <a:endParaRPr lang="en-US" sz="3600" b="1" dirty="0" smtClean="0">
              <a:solidFill>
                <a:schemeClr val="bg1"/>
              </a:solidFill>
              <a:latin typeface="Myriad Pro"/>
              <a:cs typeface="Myriad Pro"/>
            </a:endParaRPr>
          </a:p>
          <a:p>
            <a:pPr algn="ctr"/>
            <a:r>
              <a:rPr lang="en-US" sz="2800" b="1" dirty="0" smtClean="0">
                <a:solidFill>
                  <a:schemeClr val="bg1"/>
                </a:solidFill>
                <a:latin typeface="Myriad Pro"/>
                <a:cs typeface="Myriad Pro"/>
              </a:rPr>
              <a:t>The Southern Ocean Observing System (SOOS)</a:t>
            </a:r>
          </a:p>
        </p:txBody>
      </p:sp>
      <p:pic>
        <p:nvPicPr>
          <p:cNvPr id="11" name="Picture 10" descr="SOOS-ball-white.psd"/>
          <p:cNvPicPr>
            <a:picLocks noChangeAspect="1"/>
          </p:cNvPicPr>
          <p:nvPr/>
        </p:nvPicPr>
        <p:blipFill>
          <a:blip r:embed="rId4"/>
          <a:stretch>
            <a:fillRect/>
          </a:stretch>
        </p:blipFill>
        <p:spPr>
          <a:xfrm>
            <a:off x="297118" y="720368"/>
            <a:ext cx="2870337" cy="2911478"/>
          </a:xfrm>
          <a:prstGeom prst="rect">
            <a:avLst/>
          </a:prstGeom>
        </p:spPr>
      </p:pic>
      <p:sp>
        <p:nvSpPr>
          <p:cNvPr id="12" name="TextBox 11"/>
          <p:cNvSpPr txBox="1"/>
          <p:nvPr/>
        </p:nvSpPr>
        <p:spPr>
          <a:xfrm>
            <a:off x="191702" y="5317997"/>
            <a:ext cx="6769387" cy="1200329"/>
          </a:xfrm>
          <a:prstGeom prst="rect">
            <a:avLst/>
          </a:prstGeom>
          <a:noFill/>
        </p:spPr>
        <p:txBody>
          <a:bodyPr wrap="square" rtlCol="0">
            <a:spAutoFit/>
          </a:bodyPr>
          <a:lstStyle/>
          <a:p>
            <a:r>
              <a:rPr lang="en-US" dirty="0" smtClean="0">
                <a:solidFill>
                  <a:schemeClr val="bg1"/>
                </a:solidFill>
                <a:latin typeface="Myriad Pro"/>
                <a:cs typeface="Myriad Pro"/>
              </a:rPr>
              <a:t>Louise Newman (SOOS International Project Office, Australia)</a:t>
            </a:r>
          </a:p>
          <a:p>
            <a:endParaRPr lang="en-US" dirty="0" smtClean="0">
              <a:solidFill>
                <a:schemeClr val="bg1"/>
              </a:solidFill>
              <a:latin typeface="Myriad Pro"/>
              <a:cs typeface="Myriad Pro"/>
            </a:endParaRPr>
          </a:p>
          <a:p>
            <a:r>
              <a:rPr lang="en-US" dirty="0" smtClean="0">
                <a:solidFill>
                  <a:schemeClr val="bg1"/>
                </a:solidFill>
                <a:latin typeface="Myriad Pro"/>
                <a:cs typeface="Myriad Pro"/>
              </a:rPr>
              <a:t>Oscar Schofield, Anna </a:t>
            </a:r>
            <a:r>
              <a:rPr lang="en-US" dirty="0" err="1" smtClean="0">
                <a:solidFill>
                  <a:schemeClr val="bg1"/>
                </a:solidFill>
                <a:latin typeface="Myriad Pro"/>
                <a:cs typeface="Myriad Pro"/>
              </a:rPr>
              <a:t>Wahlin</a:t>
            </a:r>
            <a:r>
              <a:rPr lang="en-US" dirty="0" smtClean="0">
                <a:solidFill>
                  <a:schemeClr val="bg1"/>
                </a:solidFill>
                <a:latin typeface="Myriad Pro"/>
                <a:cs typeface="Myriad Pro"/>
              </a:rPr>
              <a:t>, Andrew Constable, </a:t>
            </a:r>
            <a:r>
              <a:rPr lang="en-US" dirty="0" err="1" smtClean="0">
                <a:solidFill>
                  <a:schemeClr val="bg1"/>
                </a:solidFill>
                <a:latin typeface="Myriad Pro"/>
                <a:cs typeface="Myriad Pro"/>
              </a:rPr>
              <a:t>Sebastiaan</a:t>
            </a:r>
            <a:r>
              <a:rPr lang="en-US" dirty="0" smtClean="0">
                <a:solidFill>
                  <a:schemeClr val="bg1"/>
                </a:solidFill>
                <a:latin typeface="Myriad Pro"/>
                <a:cs typeface="Myriad Pro"/>
              </a:rPr>
              <a:t> Swart, and the SOOS Scientific Steering Committee</a:t>
            </a:r>
          </a:p>
        </p:txBody>
      </p:sp>
      <p:pic>
        <p:nvPicPr>
          <p:cNvPr id="13" name="Picture 12" descr="SCOR_WhiteTransparent.psd"/>
          <p:cNvPicPr>
            <a:picLocks noChangeAspect="1"/>
          </p:cNvPicPr>
          <p:nvPr/>
        </p:nvPicPr>
        <p:blipFill>
          <a:blip r:embed="rId5"/>
          <a:stretch>
            <a:fillRect/>
          </a:stretch>
        </p:blipFill>
        <p:spPr>
          <a:xfrm>
            <a:off x="7016630" y="5954536"/>
            <a:ext cx="1032240" cy="610496"/>
          </a:xfrm>
          <a:prstGeom prst="rect">
            <a:avLst/>
          </a:prstGeom>
        </p:spPr>
      </p:pic>
      <p:pic>
        <p:nvPicPr>
          <p:cNvPr id="14" name="Picture 13" descr="SCAR-WhiteTransparent.psd"/>
          <p:cNvPicPr>
            <a:picLocks noChangeAspect="1"/>
          </p:cNvPicPr>
          <p:nvPr/>
        </p:nvPicPr>
        <p:blipFill>
          <a:blip r:embed="rId6"/>
          <a:stretch>
            <a:fillRect/>
          </a:stretch>
        </p:blipFill>
        <p:spPr>
          <a:xfrm>
            <a:off x="8260397" y="5918162"/>
            <a:ext cx="726263" cy="683244"/>
          </a:xfrm>
          <a:prstGeom prst="rect">
            <a:avLst/>
          </a:prstGeom>
        </p:spPr>
      </p:pic>
    </p:spTree>
    <p:extLst>
      <p:ext uri="{BB962C8B-B14F-4D97-AF65-F5344CB8AC3E}">
        <p14:creationId xmlns:p14="http://schemas.microsoft.com/office/powerpoint/2010/main" val="415632543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87614" y="122238"/>
            <a:ext cx="8229600" cy="639762"/>
          </a:xfrm>
        </p:spPr>
        <p:txBody>
          <a:bodyPr/>
          <a:lstStyle/>
          <a:p>
            <a:r>
              <a:rPr lang="en-AU" sz="3200" b="1" dirty="0" smtClean="0">
                <a:latin typeface="Maven Pro" charset="0"/>
                <a:ea typeface="Maven Pro" charset="0"/>
                <a:cs typeface="Maven Pro" charset="0"/>
              </a:rPr>
              <a:t>SOOS Objectives</a:t>
            </a:r>
            <a:endParaRPr lang="en-AU" sz="3200" b="1" dirty="0">
              <a:latin typeface="Maven Pro" charset="0"/>
              <a:ea typeface="Maven Pro" charset="0"/>
              <a:cs typeface="Maven Pro" charset="0"/>
            </a:endParaRPr>
          </a:p>
        </p:txBody>
      </p:sp>
      <p:sp>
        <p:nvSpPr>
          <p:cNvPr id="6" name="Content Placeholder 2"/>
          <p:cNvSpPr>
            <a:spLocks noGrp="1"/>
          </p:cNvSpPr>
          <p:nvPr>
            <p:ph idx="1"/>
          </p:nvPr>
        </p:nvSpPr>
        <p:spPr>
          <a:xfrm>
            <a:off x="87614" y="762000"/>
            <a:ext cx="9056386" cy="3594100"/>
          </a:xfrm>
        </p:spPr>
        <p:txBody>
          <a:bodyPr/>
          <a:lstStyle/>
          <a:p>
            <a:pPr marL="457200" indent="-457200">
              <a:spcAft>
                <a:spcPts val="1200"/>
              </a:spcAft>
              <a:buAutoNum type="arabicParenR"/>
            </a:pPr>
            <a:r>
              <a:rPr lang="en-AU" sz="1800" dirty="0" smtClean="0">
                <a:latin typeface="Maven Pro" charset="0"/>
                <a:ea typeface="Maven Pro" charset="0"/>
                <a:cs typeface="Maven Pro" charset="0"/>
              </a:rPr>
              <a:t>Facilitate the design of a comprehensive and multi-disciplinary observing system for the Southern Ocean</a:t>
            </a:r>
          </a:p>
          <a:p>
            <a:pPr marL="457200" indent="-457200">
              <a:spcAft>
                <a:spcPts val="1200"/>
              </a:spcAft>
              <a:buAutoNum type="arabicParenR"/>
            </a:pPr>
            <a:r>
              <a:rPr lang="en-AU" sz="1800" dirty="0" smtClean="0">
                <a:solidFill>
                  <a:schemeClr val="bg1">
                    <a:lumMod val="75000"/>
                  </a:schemeClr>
                </a:solidFill>
                <a:latin typeface="Maven Pro" charset="0"/>
                <a:ea typeface="Maven Pro" charset="0"/>
                <a:cs typeface="Maven Pro" charset="0"/>
              </a:rPr>
              <a:t>Advocate and guide the development of new observation technologies</a:t>
            </a:r>
          </a:p>
          <a:p>
            <a:pPr marL="457200" indent="-457200">
              <a:spcAft>
                <a:spcPts val="1200"/>
              </a:spcAft>
              <a:buAutoNum type="arabicParenR"/>
            </a:pPr>
            <a:r>
              <a:rPr lang="en-AU" sz="1800" dirty="0" smtClean="0">
                <a:solidFill>
                  <a:schemeClr val="bg1">
                    <a:lumMod val="75000"/>
                  </a:schemeClr>
                </a:solidFill>
                <a:latin typeface="Maven Pro" charset="0"/>
                <a:ea typeface="Maven Pro" charset="0"/>
                <a:cs typeface="Maven Pro" charset="0"/>
              </a:rPr>
              <a:t>Compile and encourage use of existing international standards and methodologies, and facilitate the development of new standards where required</a:t>
            </a:r>
          </a:p>
          <a:p>
            <a:pPr marL="457200" indent="-457200">
              <a:spcAft>
                <a:spcPts val="1200"/>
              </a:spcAft>
              <a:buAutoNum type="arabicParenR"/>
            </a:pPr>
            <a:r>
              <a:rPr lang="en-AU" sz="1800" dirty="0" smtClean="0">
                <a:latin typeface="Maven Pro" charset="0"/>
                <a:ea typeface="Maven Pro" charset="0"/>
                <a:cs typeface="Maven Pro" charset="0"/>
              </a:rPr>
              <a:t>Unify and enhance current observation efforts and leverage further resources across disciplines, and between nations and programmes</a:t>
            </a:r>
          </a:p>
          <a:p>
            <a:pPr marL="457200" indent="-457200">
              <a:spcAft>
                <a:spcPts val="1200"/>
              </a:spcAft>
              <a:buAutoNum type="arabicParenR"/>
            </a:pPr>
            <a:r>
              <a:rPr lang="en-AU" sz="1800" dirty="0" smtClean="0">
                <a:solidFill>
                  <a:schemeClr val="bg1">
                    <a:lumMod val="75000"/>
                  </a:schemeClr>
                </a:solidFill>
                <a:latin typeface="Maven Pro" charset="0"/>
                <a:ea typeface="Maven Pro" charset="0"/>
                <a:cs typeface="Maven Pro" charset="0"/>
              </a:rPr>
              <a:t>Facilitate linking of sustained long-term observations to provide a system of enhanced data discovery and delivery, utilising data centres and programmatic efforts combined with, as needed, purpose-built data management and storage systems</a:t>
            </a:r>
          </a:p>
          <a:p>
            <a:pPr marL="457200" indent="-457200">
              <a:spcAft>
                <a:spcPts val="1200"/>
              </a:spcAft>
              <a:buAutoNum type="arabicParenR"/>
            </a:pPr>
            <a:r>
              <a:rPr lang="en-AU" sz="1800" dirty="0" smtClean="0">
                <a:solidFill>
                  <a:schemeClr val="bg1">
                    <a:lumMod val="75000"/>
                  </a:schemeClr>
                </a:solidFill>
                <a:latin typeface="Maven Pro" charset="0"/>
                <a:ea typeface="Maven Pro" charset="0"/>
                <a:cs typeface="Maven Pro" charset="0"/>
              </a:rPr>
              <a:t>Provide services to communicate, coordinate, advocate and facilitate SOOS objectives and activities</a:t>
            </a:r>
            <a:endParaRPr lang="en-AU" sz="1800" dirty="0">
              <a:solidFill>
                <a:schemeClr val="bg1">
                  <a:lumMod val="75000"/>
                </a:schemeClr>
              </a:solidFill>
              <a:latin typeface="Maven Pro" charset="0"/>
              <a:ea typeface="Maven Pro" charset="0"/>
              <a:cs typeface="Maven Pro" charset="0"/>
            </a:endParaRPr>
          </a:p>
        </p:txBody>
      </p:sp>
      <p:sp>
        <p:nvSpPr>
          <p:cNvPr id="7" name="Title 1"/>
          <p:cNvSpPr txBox="1">
            <a:spLocks/>
          </p:cNvSpPr>
          <p:nvPr/>
        </p:nvSpPr>
        <p:spPr>
          <a:xfrm>
            <a:off x="6073655" y="6096704"/>
            <a:ext cx="2815702" cy="639762"/>
          </a:xfrm>
          <a:prstGeom prst="rect">
            <a:avLst/>
          </a:prstGeom>
        </p:spPr>
        <p:txBody>
          <a:bodyPr/>
          <a:lstStyle>
            <a:lvl1pPr algn="l" defTabSz="457200" rtl="0" eaLnBrk="1" latinLnBrk="0" hangingPunct="1">
              <a:spcBef>
                <a:spcPct val="0"/>
              </a:spcBef>
              <a:buNone/>
              <a:defRPr sz="3700" b="0" i="0" kern="1200">
                <a:solidFill>
                  <a:srgbClr val="0092D2"/>
                </a:solidFill>
                <a:latin typeface="Agenda-Bold"/>
                <a:ea typeface="+mj-ea"/>
                <a:cs typeface="Agenda-Bold"/>
              </a:defRPr>
            </a:lvl1pPr>
          </a:lstStyle>
          <a:p>
            <a:r>
              <a:rPr lang="en-AU" sz="3200" b="1" smtClean="0">
                <a:latin typeface="Maven Pro" charset="0"/>
                <a:ea typeface="Maven Pro" charset="0"/>
                <a:cs typeface="Maven Pro" charset="0"/>
              </a:rPr>
              <a:t>www.soos.aq</a:t>
            </a:r>
            <a:endParaRPr lang="en-AU" sz="3200" b="1" dirty="0">
              <a:latin typeface="Maven Pro" charset="0"/>
              <a:ea typeface="Maven Pro" charset="0"/>
              <a:cs typeface="Maven Pro" charset="0"/>
            </a:endParaRPr>
          </a:p>
        </p:txBody>
      </p:sp>
    </p:spTree>
    <p:extLst>
      <p:ext uri="{BB962C8B-B14F-4D97-AF65-F5344CB8AC3E}">
        <p14:creationId xmlns:p14="http://schemas.microsoft.com/office/powerpoint/2010/main" val="15411464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3792" y="5417463"/>
            <a:ext cx="9327373" cy="14796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SO-CPR_Figure_1.png"/>
          <p:cNvPicPr>
            <a:picLocks noChangeAspect="1"/>
          </p:cNvPicPr>
          <p:nvPr/>
        </p:nvPicPr>
        <p:blipFill>
          <a:blip r:embed="rId3"/>
          <a:stretch>
            <a:fillRect/>
          </a:stretch>
        </p:blipFill>
        <p:spPr>
          <a:xfrm>
            <a:off x="615383" y="3398788"/>
            <a:ext cx="3352567" cy="3352567"/>
          </a:xfrm>
          <a:prstGeom prst="rect">
            <a:avLst/>
          </a:prstGeom>
        </p:spPr>
      </p:pic>
      <p:pic>
        <p:nvPicPr>
          <p:cNvPr id="3" name="Picture 2" descr="Screen shot 2015-03-16 at 12.15.58 PM.png"/>
          <p:cNvPicPr>
            <a:picLocks noChangeAspect="1"/>
          </p:cNvPicPr>
          <p:nvPr/>
        </p:nvPicPr>
        <p:blipFill>
          <a:blip r:embed="rId4"/>
          <a:stretch>
            <a:fillRect/>
          </a:stretch>
        </p:blipFill>
        <p:spPr>
          <a:xfrm>
            <a:off x="128985" y="199406"/>
            <a:ext cx="4965069" cy="3229594"/>
          </a:xfrm>
          <a:prstGeom prst="rect">
            <a:avLst/>
          </a:prstGeom>
        </p:spPr>
      </p:pic>
      <p:pic>
        <p:nvPicPr>
          <p:cNvPr id="6" name="Picture 5" descr="SO_hydro_fin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7979" y="-14887"/>
            <a:ext cx="3322137" cy="3325174"/>
          </a:xfrm>
          <a:prstGeom prst="rect">
            <a:avLst/>
          </a:prstGeom>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Lst>
        </p:spPr>
      </p:pic>
      <p:pic>
        <p:nvPicPr>
          <p:cNvPr id="7" name="Picture 6" descr="Screen shot 2015-06-29 at 7.55.39 AM.png"/>
          <p:cNvPicPr>
            <a:picLocks noChangeAspect="1"/>
          </p:cNvPicPr>
          <p:nvPr/>
        </p:nvPicPr>
        <p:blipFill>
          <a:blip r:embed="rId6"/>
          <a:stretch>
            <a:fillRect/>
          </a:stretch>
        </p:blipFill>
        <p:spPr>
          <a:xfrm>
            <a:off x="4572000" y="3428133"/>
            <a:ext cx="4597662" cy="3323222"/>
          </a:xfrm>
          <a:prstGeom prst="rect">
            <a:avLst/>
          </a:prstGeom>
        </p:spPr>
      </p:pic>
      <p:sp>
        <p:nvSpPr>
          <p:cNvPr id="10" name="Rectangle 9"/>
          <p:cNvSpPr/>
          <p:nvPr/>
        </p:nvSpPr>
        <p:spPr>
          <a:xfrm>
            <a:off x="615383" y="2921169"/>
            <a:ext cx="1406297" cy="369332"/>
          </a:xfrm>
          <a:prstGeom prst="rect">
            <a:avLst/>
          </a:prstGeom>
        </p:spPr>
        <p:txBody>
          <a:bodyPr wrap="square">
            <a:spAutoFit/>
          </a:bodyPr>
          <a:lstStyle/>
          <a:p>
            <a:r>
              <a:rPr lang="en-GB" dirty="0" smtClean="0"/>
              <a:t>Argo Floats</a:t>
            </a:r>
            <a:endParaRPr lang="en-AU" dirty="0"/>
          </a:p>
        </p:txBody>
      </p:sp>
      <p:sp>
        <p:nvSpPr>
          <p:cNvPr id="11" name="Rectangle 10"/>
          <p:cNvSpPr/>
          <p:nvPr/>
        </p:nvSpPr>
        <p:spPr>
          <a:xfrm>
            <a:off x="7824912" y="2597328"/>
            <a:ext cx="1659095" cy="923330"/>
          </a:xfrm>
          <a:prstGeom prst="rect">
            <a:avLst/>
          </a:prstGeom>
        </p:spPr>
        <p:txBody>
          <a:bodyPr wrap="square">
            <a:spAutoFit/>
          </a:bodyPr>
          <a:lstStyle/>
          <a:p>
            <a:r>
              <a:rPr lang="en-GB" dirty="0" smtClean="0"/>
              <a:t>GO-SHIP Hydrographic Transects</a:t>
            </a:r>
            <a:endParaRPr lang="en-AU" dirty="0"/>
          </a:p>
        </p:txBody>
      </p:sp>
      <p:sp>
        <p:nvSpPr>
          <p:cNvPr id="12" name="Rectangle 11"/>
          <p:cNvSpPr/>
          <p:nvPr/>
        </p:nvSpPr>
        <p:spPr>
          <a:xfrm>
            <a:off x="798688" y="6488668"/>
            <a:ext cx="3535957" cy="369332"/>
          </a:xfrm>
          <a:prstGeom prst="rect">
            <a:avLst/>
          </a:prstGeom>
        </p:spPr>
        <p:txBody>
          <a:bodyPr wrap="square">
            <a:spAutoFit/>
          </a:bodyPr>
          <a:lstStyle/>
          <a:p>
            <a:r>
              <a:rPr lang="en-GB" dirty="0" smtClean="0"/>
              <a:t>Continuous Plankton Recorder</a:t>
            </a:r>
            <a:endParaRPr lang="en-AU" dirty="0"/>
          </a:p>
        </p:txBody>
      </p:sp>
      <p:sp>
        <p:nvSpPr>
          <p:cNvPr id="13" name="Rectangle 12"/>
          <p:cNvSpPr/>
          <p:nvPr/>
        </p:nvSpPr>
        <p:spPr>
          <a:xfrm>
            <a:off x="7038056" y="6523222"/>
            <a:ext cx="2498323" cy="369332"/>
          </a:xfrm>
          <a:prstGeom prst="rect">
            <a:avLst/>
          </a:prstGeom>
        </p:spPr>
        <p:txBody>
          <a:bodyPr wrap="square">
            <a:spAutoFit/>
          </a:bodyPr>
          <a:lstStyle/>
          <a:p>
            <a:r>
              <a:rPr lang="en-GB" dirty="0" smtClean="0"/>
              <a:t>Seal CTD data (MEOP)</a:t>
            </a:r>
            <a:endParaRPr lang="en-AU" dirty="0"/>
          </a:p>
        </p:txBody>
      </p:sp>
    </p:spTree>
    <p:extLst>
      <p:ext uri="{BB962C8B-B14F-4D97-AF65-F5344CB8AC3E}">
        <p14:creationId xmlns:p14="http://schemas.microsoft.com/office/powerpoint/2010/main" val="7218163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obayashi_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9534" y="639762"/>
            <a:ext cx="3377923" cy="3268141"/>
          </a:xfrm>
          <a:prstGeom prst="rect">
            <a:avLst/>
          </a:prstGeom>
        </p:spPr>
      </p:pic>
      <p:pic>
        <p:nvPicPr>
          <p:cNvPr id="6" name="Picture 5" descr="9095SpringBloom.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518059"/>
            <a:ext cx="4510319" cy="3257182"/>
          </a:xfrm>
          <a:prstGeom prst="rect">
            <a:avLst/>
          </a:prstGeom>
        </p:spPr>
      </p:pic>
      <p:pic>
        <p:nvPicPr>
          <p:cNvPr id="5" name="Picture 4" descr="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598" y="4254130"/>
            <a:ext cx="2991387" cy="1105098"/>
          </a:xfrm>
          <a:prstGeom prst="rect">
            <a:avLst/>
          </a:prstGeom>
        </p:spPr>
      </p:pic>
      <p:sp>
        <p:nvSpPr>
          <p:cNvPr id="8" name="TextBox 14"/>
          <p:cNvSpPr txBox="1">
            <a:spLocks noChangeArrowheads="1"/>
          </p:cNvSpPr>
          <p:nvPr/>
        </p:nvSpPr>
        <p:spPr bwMode="auto">
          <a:xfrm>
            <a:off x="7436181" y="3861615"/>
            <a:ext cx="1255064" cy="369332"/>
          </a:xfrm>
          <a:prstGeom prst="rect">
            <a:avLst/>
          </a:prstGeom>
          <a:noFill/>
          <a:ln w="9525">
            <a:noFill/>
            <a:miter lim="800000"/>
            <a:headEnd/>
            <a:tailEnd/>
          </a:ln>
        </p:spPr>
        <p:txBody>
          <a:bodyPr wrap="square">
            <a:prstTxWarp prst="textNoShape">
              <a:avLst/>
            </a:prstTxWarp>
            <a:spAutoFit/>
          </a:bodyPr>
          <a:lstStyle/>
          <a:p>
            <a:r>
              <a:rPr lang="en-US" smtClean="0"/>
              <a:t>Deep Argo</a:t>
            </a:r>
            <a:endParaRPr lang="en-US" dirty="0"/>
          </a:p>
        </p:txBody>
      </p:sp>
      <p:sp>
        <p:nvSpPr>
          <p:cNvPr id="9" name="TextBox 14"/>
          <p:cNvSpPr txBox="1">
            <a:spLocks noChangeArrowheads="1"/>
          </p:cNvSpPr>
          <p:nvPr/>
        </p:nvSpPr>
        <p:spPr bwMode="auto">
          <a:xfrm>
            <a:off x="0" y="3721658"/>
            <a:ext cx="4954198" cy="646331"/>
          </a:xfrm>
          <a:prstGeom prst="rect">
            <a:avLst/>
          </a:prstGeom>
          <a:noFill/>
          <a:ln w="9525">
            <a:noFill/>
            <a:miter lim="800000"/>
            <a:headEnd/>
            <a:tailEnd/>
          </a:ln>
        </p:spPr>
        <p:txBody>
          <a:bodyPr wrap="square">
            <a:prstTxWarp prst="textNoShape">
              <a:avLst/>
            </a:prstTxWarp>
            <a:spAutoFit/>
          </a:bodyPr>
          <a:lstStyle/>
          <a:p>
            <a:r>
              <a:rPr lang="en-US" dirty="0" smtClean="0"/>
              <a:t>Biogeochemical sensors on large float arrays</a:t>
            </a:r>
          </a:p>
          <a:p>
            <a:r>
              <a:rPr lang="en-US" dirty="0" smtClean="0"/>
              <a:t>(courtesy Ken Johnson)</a:t>
            </a:r>
            <a:endParaRPr lang="en-US" dirty="0"/>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54744" y="4254131"/>
            <a:ext cx="6171684" cy="2509818"/>
          </a:xfrm>
          <a:prstGeom prst="rect">
            <a:avLst/>
          </a:prstGeom>
        </p:spPr>
      </p:pic>
      <p:sp>
        <p:nvSpPr>
          <p:cNvPr id="10" name="Content Placeholder 2"/>
          <p:cNvSpPr txBox="1">
            <a:spLocks/>
          </p:cNvSpPr>
          <p:nvPr/>
        </p:nvSpPr>
        <p:spPr>
          <a:xfrm>
            <a:off x="4802676" y="6372621"/>
            <a:ext cx="2075820" cy="439020"/>
          </a:xfrm>
          <a:prstGeom prst="rect">
            <a:avLst/>
          </a:prstGeom>
        </p:spPr>
        <p:txBody>
          <a:bodyPr/>
          <a:lstStyle/>
          <a:p>
            <a:pPr marR="0" lvl="0" algn="l" defTabSz="457200" rtl="0" eaLnBrk="1" fontAlgn="auto" latinLnBrk="0" hangingPunct="1">
              <a:lnSpc>
                <a:spcPct val="100000"/>
              </a:lnSpc>
              <a:spcBef>
                <a:spcPct val="20000"/>
              </a:spcBef>
              <a:spcAft>
                <a:spcPts val="1200"/>
              </a:spcAft>
              <a:buClrTx/>
              <a:buSzTx/>
              <a:tabLst/>
              <a:defRPr/>
            </a:pPr>
            <a:r>
              <a:rPr lang="en-AU" sz="2000" smtClean="0">
                <a:latin typeface="Maven Pro" charset="0"/>
                <a:ea typeface="Maven Pro" charset="0"/>
                <a:cs typeface="Maven Pro" charset="0"/>
              </a:rPr>
              <a:t>Under-Ice Argo</a:t>
            </a:r>
            <a:endParaRPr kumimoji="0" lang="en-AU" sz="2000" i="0" u="none" strike="noStrike" kern="1200" cap="none" spc="0" normalizeH="0" noProof="0" dirty="0" smtClean="0">
              <a:ln>
                <a:noFill/>
              </a:ln>
              <a:solidFill>
                <a:schemeClr val="tx1"/>
              </a:solidFill>
              <a:effectLst/>
              <a:uLnTx/>
              <a:uFillTx/>
              <a:latin typeface="Maven Pro" charset="0"/>
              <a:ea typeface="Maven Pro" charset="0"/>
              <a:cs typeface="Maven Pro" charset="0"/>
            </a:endParaRPr>
          </a:p>
          <a:p>
            <a:pPr marL="4763" marR="0" lvl="0" indent="-4763" algn="l" defTabSz="457200" rtl="0" eaLnBrk="1" fontAlgn="auto" latinLnBrk="0" hangingPunct="1">
              <a:lnSpc>
                <a:spcPct val="100000"/>
              </a:lnSpc>
              <a:spcBef>
                <a:spcPct val="20000"/>
              </a:spcBef>
              <a:spcAft>
                <a:spcPts val="1200"/>
              </a:spcAft>
              <a:buClrTx/>
              <a:buSzTx/>
              <a:tabLst/>
              <a:defRPr/>
            </a:pPr>
            <a:endParaRPr kumimoji="0" lang="en-AU" sz="2000" b="1" i="0" u="none" strike="noStrike" kern="1200" cap="none" spc="0" normalizeH="0" baseline="0" noProof="0" dirty="0" smtClean="0">
              <a:ln>
                <a:noFill/>
              </a:ln>
              <a:solidFill>
                <a:schemeClr val="tx1"/>
              </a:solidFill>
              <a:effectLst/>
              <a:uLnTx/>
              <a:uFillTx/>
              <a:latin typeface="Maven Pro" charset="0"/>
              <a:ea typeface="Maven Pro" charset="0"/>
              <a:cs typeface="Maven Pro" charset="0"/>
            </a:endParaRPr>
          </a:p>
        </p:txBody>
      </p:sp>
      <p:sp>
        <p:nvSpPr>
          <p:cNvPr id="11" name="Title 1"/>
          <p:cNvSpPr>
            <a:spLocks noGrp="1"/>
          </p:cNvSpPr>
          <p:nvPr>
            <p:ph type="title"/>
          </p:nvPr>
        </p:nvSpPr>
        <p:spPr>
          <a:xfrm>
            <a:off x="-2" y="0"/>
            <a:ext cx="8229600" cy="639762"/>
          </a:xfrm>
        </p:spPr>
        <p:txBody>
          <a:bodyPr/>
          <a:lstStyle/>
          <a:p>
            <a:r>
              <a:rPr lang="en-AU" sz="2800" b="1" dirty="0" smtClean="0">
                <a:latin typeface="Maven Pro" charset="0"/>
                <a:ea typeface="Maven Pro" charset="0"/>
                <a:cs typeface="Maven Pro" charset="0"/>
              </a:rPr>
              <a:t>Enhancements to conventional Argo</a:t>
            </a:r>
            <a:endParaRPr lang="en-AU" sz="2800" b="1" dirty="0">
              <a:latin typeface="Maven Pro" charset="0"/>
              <a:ea typeface="Maven Pro" charset="0"/>
              <a:cs typeface="Maven Pro" charset="0"/>
            </a:endParaRPr>
          </a:p>
        </p:txBody>
      </p:sp>
    </p:spTree>
    <p:extLst>
      <p:ext uri="{BB962C8B-B14F-4D97-AF65-F5344CB8AC3E}">
        <p14:creationId xmlns:p14="http://schemas.microsoft.com/office/powerpoint/2010/main" val="1922031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2375647" y="517291"/>
            <a:ext cx="698269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pPr>
            <a:r>
              <a:rPr lang="en-AU" sz="2000" dirty="0" smtClean="0">
                <a:latin typeface="Maven Pro" charset="0"/>
                <a:ea typeface="Maven Pro" charset="0"/>
                <a:cs typeface="Maven Pro" charset="0"/>
                <a:sym typeface="Symbol" charset="0"/>
              </a:rPr>
              <a:t>Sustained moorings coverage is poor (except Weddell Sea).</a:t>
            </a:r>
          </a:p>
        </p:txBody>
      </p:sp>
      <p:sp>
        <p:nvSpPr>
          <p:cNvPr id="6" name="TextBox 5"/>
          <p:cNvSpPr txBox="1"/>
          <p:nvPr/>
        </p:nvSpPr>
        <p:spPr>
          <a:xfrm>
            <a:off x="210288" y="158361"/>
            <a:ext cx="1951021" cy="461665"/>
          </a:xfrm>
          <a:prstGeom prst="rect">
            <a:avLst/>
          </a:prstGeom>
        </p:spPr>
        <p:txBody>
          <a:bodyPr wrap="squar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en-US" sz="2400" b="1" i="0" u="none" strike="noStrike" kern="1200" cap="none" spc="0" normalizeH="0" baseline="0" noProof="0" dirty="0" err="1" smtClean="0">
                <a:ln>
                  <a:noFill/>
                </a:ln>
                <a:effectLst/>
                <a:uLnTx/>
                <a:uFillTx/>
                <a:latin typeface="Maven Pro" charset="0"/>
                <a:ea typeface="Maven Pro" charset="0"/>
                <a:cs typeface="Maven Pro" charset="0"/>
              </a:rPr>
              <a:t>OceanSITES</a:t>
            </a:r>
            <a:endParaRPr kumimoji="0" lang="en-US" sz="2400" b="1" i="0" u="none" strike="noStrike" kern="1200" cap="none" spc="0" normalizeH="0" baseline="0" noProof="0" dirty="0" smtClean="0">
              <a:ln>
                <a:noFill/>
              </a:ln>
              <a:effectLst/>
              <a:uLnTx/>
              <a:uFillTx/>
              <a:latin typeface="Maven Pro" charset="0"/>
              <a:ea typeface="Maven Pro" charset="0"/>
              <a:cs typeface="Maven Pro" charset="0"/>
            </a:endParaRPr>
          </a:p>
        </p:txBody>
      </p:sp>
      <p:pic>
        <p:nvPicPr>
          <p:cNvPr id="4" name="Picture 3" descr="oceansites_current_sm.png"/>
          <p:cNvPicPr>
            <a:picLocks noChangeAspect="1"/>
          </p:cNvPicPr>
          <p:nvPr/>
        </p:nvPicPr>
        <p:blipFill>
          <a:blip r:embed="rId3"/>
          <a:stretch>
            <a:fillRect/>
          </a:stretch>
        </p:blipFill>
        <p:spPr>
          <a:xfrm>
            <a:off x="0" y="866247"/>
            <a:ext cx="8558778" cy="497184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2314" y="1222882"/>
            <a:ext cx="5422392" cy="5422392"/>
          </a:xfrm>
          <a:prstGeom prst="rect">
            <a:avLst/>
          </a:prstGeom>
        </p:spPr>
      </p:pic>
    </p:spTree>
    <p:extLst>
      <p:ext uri="{BB962C8B-B14F-4D97-AF65-F5344CB8AC3E}">
        <p14:creationId xmlns:p14="http://schemas.microsoft.com/office/powerpoint/2010/main" val="1087911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91853" y="101392"/>
            <a:ext cx="3202511" cy="4801314"/>
          </a:xfrm>
          <a:prstGeom prst="rect">
            <a:avLst/>
          </a:prstGeom>
        </p:spPr>
        <p:txBody>
          <a:bodyPr wrap="square">
            <a:spAutoFit/>
          </a:bodyPr>
          <a:lstStyle/>
          <a:p>
            <a:r>
              <a:rPr lang="en-AU" dirty="0" smtClean="0">
                <a:latin typeface="Maven Pro" charset="0"/>
                <a:ea typeface="Maven Pro" charset="0"/>
                <a:cs typeface="Maven Pro" charset="0"/>
              </a:rPr>
              <a:t>SOOS Endorsed, UK-led development of cheap, downward looking radar to measure ice-shelf thickness</a:t>
            </a:r>
          </a:p>
          <a:p>
            <a:endParaRPr lang="en-AU" dirty="0" smtClean="0">
              <a:latin typeface="Maven Pro" charset="0"/>
              <a:ea typeface="Maven Pro" charset="0"/>
              <a:cs typeface="Maven Pro" charset="0"/>
            </a:endParaRPr>
          </a:p>
          <a:p>
            <a:r>
              <a:rPr lang="en-AU" dirty="0" smtClean="0">
                <a:latin typeface="Maven Pro" charset="0"/>
                <a:ea typeface="Maven Pro" charset="0"/>
                <a:cs typeface="Maven Pro" charset="0"/>
              </a:rPr>
              <a:t>SOOS is helping to coordinate the uptake of this technology by nations working on or near ice shelves to encourage circumpolar network of ice shelf melt observations over the next 5 years.</a:t>
            </a:r>
          </a:p>
          <a:p>
            <a:endParaRPr lang="en-AU" dirty="0">
              <a:latin typeface="Maven Pro" charset="0"/>
              <a:ea typeface="Maven Pro" charset="0"/>
              <a:cs typeface="Maven Pro" charset="0"/>
            </a:endParaRPr>
          </a:p>
          <a:p>
            <a:r>
              <a:rPr lang="en-AU" dirty="0" smtClean="0">
                <a:latin typeface="Maven Pro" charset="0"/>
                <a:ea typeface="Maven Pro" charset="0"/>
                <a:cs typeface="Maven Pro" charset="0"/>
              </a:rPr>
              <a:t>Workshop alongside FRISP meeting in October 2016, Sweden</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3926" y="443460"/>
            <a:ext cx="5425440" cy="5419344"/>
          </a:xfrm>
          <a:prstGeom prst="rect">
            <a:avLst/>
          </a:prstGeom>
        </p:spPr>
      </p:pic>
      <p:pic>
        <p:nvPicPr>
          <p:cNvPr id="11" name="Picture 10" descr="Screen shot 2015-03-18 at 9.47.16 AM.png"/>
          <p:cNvPicPr>
            <a:picLocks noChangeAspect="1"/>
          </p:cNvPicPr>
          <p:nvPr/>
        </p:nvPicPr>
        <p:blipFill>
          <a:blip r:embed="rId4"/>
          <a:stretch>
            <a:fillRect/>
          </a:stretch>
        </p:blipFill>
        <p:spPr>
          <a:xfrm>
            <a:off x="3731379" y="176807"/>
            <a:ext cx="1984382" cy="1768972"/>
          </a:xfrm>
          <a:prstGeom prst="rect">
            <a:avLst/>
          </a:prstGeom>
        </p:spPr>
      </p:pic>
      <p:sp>
        <p:nvSpPr>
          <p:cNvPr id="6" name="TextBox 5"/>
          <p:cNvSpPr txBox="1"/>
          <p:nvPr/>
        </p:nvSpPr>
        <p:spPr>
          <a:xfrm>
            <a:off x="7058582" y="599628"/>
            <a:ext cx="1951021" cy="461665"/>
          </a:xfrm>
          <a:prstGeom prst="rect">
            <a:avLst/>
          </a:prstGeom>
        </p:spPr>
        <p:txBody>
          <a:bodyPr wrap="squar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en-US" sz="2400" b="1" i="0" u="none" strike="noStrike" kern="1200" cap="none" spc="0" normalizeH="0" baseline="0" noProof="0" smtClean="0">
                <a:ln>
                  <a:noFill/>
                </a:ln>
                <a:effectLst/>
                <a:uLnTx/>
                <a:uFillTx/>
                <a:latin typeface="Maven Pro" charset="0"/>
                <a:ea typeface="Maven Pro" charset="0"/>
                <a:cs typeface="Maven Pro" charset="0"/>
              </a:rPr>
              <a:t>NECKLACE</a:t>
            </a:r>
            <a:endParaRPr kumimoji="0" lang="en-US" sz="2400" b="1" i="0" u="none" strike="noStrike" kern="1200" cap="none" spc="0" normalizeH="0" baseline="0" noProof="0" dirty="0" smtClean="0">
              <a:ln>
                <a:noFill/>
              </a:ln>
              <a:effectLst/>
              <a:uLnTx/>
              <a:uFillTx/>
              <a:latin typeface="Maven Pro" charset="0"/>
              <a:ea typeface="Maven Pro" charset="0"/>
              <a:cs typeface="Maven Pro" charset="0"/>
            </a:endParaRPr>
          </a:p>
        </p:txBody>
      </p:sp>
    </p:spTree>
    <p:extLst>
      <p:ext uri="{BB962C8B-B14F-4D97-AF65-F5344CB8AC3E}">
        <p14:creationId xmlns:p14="http://schemas.microsoft.com/office/powerpoint/2010/main" val="7663992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3792" y="5464355"/>
            <a:ext cx="9327373" cy="147962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8000"/>
            <a:ext cx="4446656" cy="283618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5336" y="3840123"/>
            <a:ext cx="4225636" cy="2968780"/>
          </a:xfrm>
          <a:prstGeom prst="rect">
            <a:avLst/>
          </a:prstGeom>
        </p:spPr>
      </p:pic>
      <p:sp>
        <p:nvSpPr>
          <p:cNvPr id="5" name="TextBox 4"/>
          <p:cNvSpPr txBox="1"/>
          <p:nvPr/>
        </p:nvSpPr>
        <p:spPr>
          <a:xfrm>
            <a:off x="105143" y="-9079"/>
            <a:ext cx="4403276" cy="461665"/>
          </a:xfrm>
          <a:prstGeom prst="rect">
            <a:avLst/>
          </a:prstGeom>
        </p:spPr>
        <p:txBody>
          <a:bodyPr wrap="squar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lang="en-US" sz="2400" b="1" dirty="0" smtClean="0">
                <a:latin typeface="Maven Pro" charset="0"/>
                <a:ea typeface="Maven Pro" charset="0"/>
                <a:cs typeface="Maven Pro" charset="0"/>
              </a:rPr>
              <a:t>KOPRI-led Amundsen Project</a:t>
            </a:r>
            <a:endParaRPr kumimoji="0" lang="en-US" sz="2400" b="1" i="0" u="none" strike="noStrike" kern="1200" cap="none" spc="0" normalizeH="0" baseline="0" noProof="0" dirty="0" smtClean="0">
              <a:ln>
                <a:noFill/>
              </a:ln>
              <a:effectLst/>
              <a:uLnTx/>
              <a:uFillTx/>
              <a:latin typeface="Maven Pro" charset="0"/>
              <a:ea typeface="Maven Pro" charset="0"/>
              <a:cs typeface="Maven Pro"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2740" y="107843"/>
            <a:ext cx="4671260" cy="3236338"/>
          </a:xfrm>
          <a:prstGeom prst="rect">
            <a:avLst/>
          </a:prstGeom>
        </p:spPr>
      </p:pic>
      <p:sp>
        <p:nvSpPr>
          <p:cNvPr id="7" name="TextBox 6"/>
          <p:cNvSpPr txBox="1"/>
          <p:nvPr/>
        </p:nvSpPr>
        <p:spPr>
          <a:xfrm>
            <a:off x="5128652" y="-2984"/>
            <a:ext cx="3366655" cy="461665"/>
          </a:xfrm>
          <a:prstGeom prst="rect">
            <a:avLst/>
          </a:prstGeom>
        </p:spPr>
        <p:txBody>
          <a:bodyPr wrap="squar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lang="en-US" sz="2400" b="1" dirty="0" smtClean="0">
                <a:latin typeface="Maven Pro" charset="0"/>
                <a:ea typeface="Maven Pro" charset="0"/>
                <a:cs typeface="Maven Pro" charset="0"/>
              </a:rPr>
              <a:t>US-UK DIMES Project </a:t>
            </a:r>
            <a:endParaRPr kumimoji="0" lang="en-US" sz="2400" b="1" i="0" u="none" strike="noStrike" kern="1200" cap="none" spc="0" normalizeH="0" baseline="0" noProof="0" dirty="0" smtClean="0">
              <a:ln>
                <a:noFill/>
              </a:ln>
              <a:effectLst/>
              <a:uLnTx/>
              <a:uFillTx/>
              <a:latin typeface="Maven Pro" charset="0"/>
              <a:ea typeface="Maven Pro" charset="0"/>
              <a:cs typeface="Maven Pro" charset="0"/>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8067" y="3786555"/>
            <a:ext cx="3898720" cy="2787587"/>
          </a:xfrm>
          <a:prstGeom prst="rect">
            <a:avLst/>
          </a:prstGeom>
        </p:spPr>
      </p:pic>
      <p:sp>
        <p:nvSpPr>
          <p:cNvPr id="9" name="TextBox 8"/>
          <p:cNvSpPr txBox="1"/>
          <p:nvPr/>
        </p:nvSpPr>
        <p:spPr>
          <a:xfrm>
            <a:off x="871991" y="6531178"/>
            <a:ext cx="3366655" cy="461665"/>
          </a:xfrm>
          <a:prstGeom prst="rect">
            <a:avLst/>
          </a:prstGeom>
        </p:spPr>
        <p:txBody>
          <a:bodyPr wrap="squar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lang="en-US" sz="2400" b="1" smtClean="0">
                <a:latin typeface="Maven Pro" charset="0"/>
                <a:ea typeface="Maven Pro" charset="0"/>
                <a:cs typeface="Maven Pro" charset="0"/>
              </a:rPr>
              <a:t>US Palmer LTER</a:t>
            </a:r>
            <a:endParaRPr kumimoji="0" lang="en-US" sz="2400" b="1" i="0" u="none" strike="noStrike" kern="1200" cap="none" spc="0" normalizeH="0" baseline="0" noProof="0" dirty="0" smtClean="0">
              <a:ln>
                <a:noFill/>
              </a:ln>
              <a:effectLst/>
              <a:uLnTx/>
              <a:uFillTx/>
              <a:latin typeface="Maven Pro" charset="0"/>
              <a:ea typeface="Maven Pro" charset="0"/>
              <a:cs typeface="Maven Pro" charset="0"/>
            </a:endParaRPr>
          </a:p>
        </p:txBody>
      </p:sp>
      <p:sp>
        <p:nvSpPr>
          <p:cNvPr id="3" name="TextBox 2"/>
          <p:cNvSpPr txBox="1"/>
          <p:nvPr/>
        </p:nvSpPr>
        <p:spPr>
          <a:xfrm>
            <a:off x="5072164" y="6396335"/>
            <a:ext cx="4403276" cy="461665"/>
          </a:xfrm>
          <a:prstGeom prst="rect">
            <a:avLst/>
          </a:prstGeom>
        </p:spPr>
        <p:txBody>
          <a:bodyPr wrap="squar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lang="en-US" sz="2400" b="1" dirty="0" smtClean="0">
                <a:latin typeface="Maven Pro" charset="0"/>
                <a:ea typeface="Maven Pro" charset="0"/>
                <a:cs typeface="Maven Pro" charset="0"/>
              </a:rPr>
              <a:t>Japanese ROBOTICA Project </a:t>
            </a:r>
            <a:endParaRPr kumimoji="0" lang="en-US" sz="2400" b="1" i="0" u="none" strike="noStrike" kern="1200" cap="none" spc="0" normalizeH="0" baseline="0" noProof="0" dirty="0" smtClean="0">
              <a:ln>
                <a:noFill/>
              </a:ln>
              <a:effectLst/>
              <a:uLnTx/>
              <a:uFillTx/>
              <a:latin typeface="Maven Pro" charset="0"/>
              <a:ea typeface="Maven Pro" charset="0"/>
              <a:cs typeface="Maven Pro" charset="0"/>
            </a:endParaRPr>
          </a:p>
        </p:txBody>
      </p:sp>
    </p:spTree>
    <p:extLst>
      <p:ext uri="{BB962C8B-B14F-4D97-AF65-F5344CB8AC3E}">
        <p14:creationId xmlns:p14="http://schemas.microsoft.com/office/powerpoint/2010/main" val="7285312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p.png"/>
          <p:cNvPicPr>
            <a:picLocks noChangeAspect="1"/>
          </p:cNvPicPr>
          <p:nvPr/>
        </p:nvPicPr>
        <p:blipFill>
          <a:blip r:embed="rId3"/>
          <a:stretch>
            <a:fillRect/>
          </a:stretch>
        </p:blipFill>
        <p:spPr>
          <a:xfrm>
            <a:off x="0" y="1"/>
            <a:ext cx="9143999" cy="5859578"/>
          </a:xfrm>
          <a:prstGeom prst="rect">
            <a:avLst/>
          </a:prstGeom>
        </p:spPr>
      </p:pic>
      <p:cxnSp>
        <p:nvCxnSpPr>
          <p:cNvPr id="43" name="Straight Connector 42"/>
          <p:cNvCxnSpPr/>
          <p:nvPr/>
        </p:nvCxnSpPr>
        <p:spPr>
          <a:xfrm flipV="1">
            <a:off x="770915" y="2641135"/>
            <a:ext cx="3558467" cy="918586"/>
          </a:xfrm>
          <a:prstGeom prst="line">
            <a:avLst/>
          </a:prstGeom>
          <a:ln>
            <a:solidFill>
              <a:srgbClr val="FF0000">
                <a:alpha val="0"/>
              </a:srgbClr>
            </a:solidFill>
          </a:ln>
          <a:effectLst/>
        </p:spPr>
        <p:style>
          <a:lnRef idx="2">
            <a:schemeClr val="accent1"/>
          </a:lnRef>
          <a:fillRef idx="0">
            <a:schemeClr val="accent1"/>
          </a:fillRef>
          <a:effectRef idx="1">
            <a:schemeClr val="accent1"/>
          </a:effectRef>
          <a:fontRef idx="minor">
            <a:schemeClr val="tx1"/>
          </a:fontRef>
        </p:style>
      </p:cxnSp>
      <p:grpSp>
        <p:nvGrpSpPr>
          <p:cNvPr id="79" name="Group 78"/>
          <p:cNvGrpSpPr/>
          <p:nvPr/>
        </p:nvGrpSpPr>
        <p:grpSpPr>
          <a:xfrm>
            <a:off x="1094443" y="3377493"/>
            <a:ext cx="6580167" cy="2472325"/>
            <a:chOff x="1094443" y="3377493"/>
            <a:chExt cx="6580167" cy="2472325"/>
          </a:xfrm>
        </p:grpSpPr>
        <p:sp>
          <p:nvSpPr>
            <p:cNvPr id="69" name="Freeform 68"/>
            <p:cNvSpPr/>
            <p:nvPr/>
          </p:nvSpPr>
          <p:spPr>
            <a:xfrm>
              <a:off x="1094443" y="3377493"/>
              <a:ext cx="6580167" cy="2472325"/>
            </a:xfrm>
            <a:custGeom>
              <a:avLst/>
              <a:gdLst>
                <a:gd name="connsiteX0" fmla="*/ 2161861 w 6580167"/>
                <a:gd name="connsiteY0" fmla="*/ 0 h 2472325"/>
                <a:gd name="connsiteX1" fmla="*/ 2188885 w 6580167"/>
                <a:gd name="connsiteY1" fmla="*/ 486359 h 2472325"/>
                <a:gd name="connsiteX2" fmla="*/ 2459117 w 6580167"/>
                <a:gd name="connsiteY2" fmla="*/ 878148 h 2472325"/>
                <a:gd name="connsiteX3" fmla="*/ 2918513 w 6580167"/>
                <a:gd name="connsiteY3" fmla="*/ 1094308 h 2472325"/>
                <a:gd name="connsiteX4" fmla="*/ 3323862 w 6580167"/>
                <a:gd name="connsiteY4" fmla="*/ 1202388 h 2472325"/>
                <a:gd name="connsiteX5" fmla="*/ 3607607 w 6580167"/>
                <a:gd name="connsiteY5" fmla="*/ 1094308 h 2472325"/>
                <a:gd name="connsiteX6" fmla="*/ 3945397 w 6580167"/>
                <a:gd name="connsiteY6" fmla="*/ 837619 h 2472325"/>
                <a:gd name="connsiteX7" fmla="*/ 4134560 w 6580167"/>
                <a:gd name="connsiteY7" fmla="*/ 932188 h 2472325"/>
                <a:gd name="connsiteX8" fmla="*/ 4391281 w 6580167"/>
                <a:gd name="connsiteY8" fmla="*/ 905168 h 2472325"/>
                <a:gd name="connsiteX9" fmla="*/ 4566933 w 6580167"/>
                <a:gd name="connsiteY9" fmla="*/ 661989 h 2472325"/>
                <a:gd name="connsiteX10" fmla="*/ 4715561 w 6580167"/>
                <a:gd name="connsiteY10" fmla="*/ 351260 h 2472325"/>
                <a:gd name="connsiteX11" fmla="*/ 6580167 w 6580167"/>
                <a:gd name="connsiteY11" fmla="*/ 1378017 h 2472325"/>
                <a:gd name="connsiteX12" fmla="*/ 6391004 w 6580167"/>
                <a:gd name="connsiteY12" fmla="*/ 1688747 h 2472325"/>
                <a:gd name="connsiteX13" fmla="*/ 6107259 w 6580167"/>
                <a:gd name="connsiteY13" fmla="*/ 2012986 h 2472325"/>
                <a:gd name="connsiteX14" fmla="*/ 5837027 w 6580167"/>
                <a:gd name="connsiteY14" fmla="*/ 2283186 h 2472325"/>
                <a:gd name="connsiteX15" fmla="*/ 5580305 w 6580167"/>
                <a:gd name="connsiteY15" fmla="*/ 2472325 h 2472325"/>
                <a:gd name="connsiteX16" fmla="*/ 1364675 w 6580167"/>
                <a:gd name="connsiteY16" fmla="*/ 2472325 h 2472325"/>
                <a:gd name="connsiteX17" fmla="*/ 1121465 w 6580167"/>
                <a:gd name="connsiteY17" fmla="*/ 2310206 h 2472325"/>
                <a:gd name="connsiteX18" fmla="*/ 878256 w 6580167"/>
                <a:gd name="connsiteY18" fmla="*/ 2080536 h 2472325"/>
                <a:gd name="connsiteX19" fmla="*/ 648558 w 6580167"/>
                <a:gd name="connsiteY19" fmla="*/ 1810337 h 2472325"/>
                <a:gd name="connsiteX20" fmla="*/ 459395 w 6580167"/>
                <a:gd name="connsiteY20" fmla="*/ 1513117 h 2472325"/>
                <a:gd name="connsiteX21" fmla="*/ 256721 w 6580167"/>
                <a:gd name="connsiteY21" fmla="*/ 1215898 h 2472325"/>
                <a:gd name="connsiteX22" fmla="*/ 94581 w 6580167"/>
                <a:gd name="connsiteY22" fmla="*/ 864638 h 2472325"/>
                <a:gd name="connsiteX23" fmla="*/ 0 w 6580167"/>
                <a:gd name="connsiteY23" fmla="*/ 553909 h 2472325"/>
                <a:gd name="connsiteX24" fmla="*/ 2161861 w 6580167"/>
                <a:gd name="connsiteY24" fmla="*/ 0 h 247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80167" h="2472325">
                  <a:moveTo>
                    <a:pt x="2161861" y="0"/>
                  </a:moveTo>
                  <a:lnTo>
                    <a:pt x="2188885" y="486359"/>
                  </a:lnTo>
                  <a:lnTo>
                    <a:pt x="2459117" y="878148"/>
                  </a:lnTo>
                  <a:lnTo>
                    <a:pt x="2918513" y="1094308"/>
                  </a:lnTo>
                  <a:lnTo>
                    <a:pt x="3323862" y="1202388"/>
                  </a:lnTo>
                  <a:lnTo>
                    <a:pt x="3607607" y="1094308"/>
                  </a:lnTo>
                  <a:lnTo>
                    <a:pt x="3945397" y="837619"/>
                  </a:lnTo>
                  <a:lnTo>
                    <a:pt x="4134560" y="932188"/>
                  </a:lnTo>
                  <a:lnTo>
                    <a:pt x="4391281" y="905168"/>
                  </a:lnTo>
                  <a:lnTo>
                    <a:pt x="4566933" y="661989"/>
                  </a:lnTo>
                  <a:lnTo>
                    <a:pt x="4715561" y="351260"/>
                  </a:lnTo>
                  <a:lnTo>
                    <a:pt x="6580167" y="1378017"/>
                  </a:lnTo>
                  <a:lnTo>
                    <a:pt x="6391004" y="1688747"/>
                  </a:lnTo>
                  <a:lnTo>
                    <a:pt x="6107259" y="2012986"/>
                  </a:lnTo>
                  <a:lnTo>
                    <a:pt x="5837027" y="2283186"/>
                  </a:lnTo>
                  <a:lnTo>
                    <a:pt x="5580305" y="2472325"/>
                  </a:lnTo>
                  <a:lnTo>
                    <a:pt x="1364675" y="2472325"/>
                  </a:lnTo>
                  <a:lnTo>
                    <a:pt x="1121465" y="2310206"/>
                  </a:lnTo>
                  <a:lnTo>
                    <a:pt x="878256" y="2080536"/>
                  </a:lnTo>
                  <a:lnTo>
                    <a:pt x="648558" y="1810337"/>
                  </a:lnTo>
                  <a:lnTo>
                    <a:pt x="459395" y="1513117"/>
                  </a:lnTo>
                  <a:lnTo>
                    <a:pt x="256721" y="1215898"/>
                  </a:lnTo>
                  <a:lnTo>
                    <a:pt x="94581" y="864638"/>
                  </a:lnTo>
                  <a:lnTo>
                    <a:pt x="0" y="553909"/>
                  </a:lnTo>
                  <a:lnTo>
                    <a:pt x="2161861" y="0"/>
                  </a:lnTo>
                  <a:close/>
                </a:path>
              </a:pathLst>
            </a:custGeom>
            <a:solidFill>
              <a:schemeClr val="accent2">
                <a:lumMod val="75000"/>
                <a:alpha val="47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73" name="TextBox 72"/>
            <p:cNvSpPr txBox="1"/>
            <p:nvPr/>
          </p:nvSpPr>
          <p:spPr>
            <a:xfrm>
              <a:off x="3609272" y="5303245"/>
              <a:ext cx="1925456" cy="461665"/>
            </a:xfrm>
            <a:prstGeom prst="rect">
              <a:avLst/>
            </a:prstGeom>
          </p:spPr>
          <p:txBody>
            <a:bodyPr wrap="non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en-AU" sz="2400" u="none" strike="noStrike" kern="1200" cap="none" spc="0" normalizeH="0" baseline="0" noProof="0" dirty="0" smtClean="0">
                  <a:ln>
                    <a:noFill/>
                  </a:ln>
                  <a:solidFill>
                    <a:schemeClr val="bg1"/>
                  </a:solidFill>
                  <a:effectLst/>
                  <a:uLnTx/>
                  <a:uFillTx/>
                  <a:latin typeface="Agenda-Medium"/>
                  <a:ea typeface="+mj-ea"/>
                  <a:cs typeface="Agenda-Medium"/>
                </a:rPr>
                <a:t>Indian Sector</a:t>
              </a:r>
            </a:p>
          </p:txBody>
        </p:sp>
      </p:grpSp>
      <p:grpSp>
        <p:nvGrpSpPr>
          <p:cNvPr id="78" name="Group 77"/>
          <p:cNvGrpSpPr/>
          <p:nvPr/>
        </p:nvGrpSpPr>
        <p:grpSpPr>
          <a:xfrm>
            <a:off x="4711080" y="-10856"/>
            <a:ext cx="3462752" cy="4722169"/>
            <a:chOff x="4711080" y="-10856"/>
            <a:chExt cx="3462752" cy="4722169"/>
          </a:xfrm>
        </p:grpSpPr>
        <p:sp>
          <p:nvSpPr>
            <p:cNvPr id="70" name="Freeform 69"/>
            <p:cNvSpPr/>
            <p:nvPr/>
          </p:nvSpPr>
          <p:spPr>
            <a:xfrm>
              <a:off x="4711080" y="-10856"/>
              <a:ext cx="3462752" cy="4722169"/>
            </a:xfrm>
            <a:custGeom>
              <a:avLst/>
              <a:gdLst>
                <a:gd name="connsiteX0" fmla="*/ 0 w 3462752"/>
                <a:gd name="connsiteY0" fmla="*/ 2290524 h 4722169"/>
                <a:gd name="connsiteX1" fmla="*/ 97695 w 3462752"/>
                <a:gd name="connsiteY1" fmla="*/ 2540201 h 4722169"/>
                <a:gd name="connsiteX2" fmla="*/ 303941 w 3462752"/>
                <a:gd name="connsiteY2" fmla="*/ 2605335 h 4722169"/>
                <a:gd name="connsiteX3" fmla="*/ 564461 w 3462752"/>
                <a:gd name="connsiteY3" fmla="*/ 2605335 h 4722169"/>
                <a:gd name="connsiteX4" fmla="*/ 759852 w 3462752"/>
                <a:gd name="connsiteY4" fmla="*/ 2572768 h 4722169"/>
                <a:gd name="connsiteX5" fmla="*/ 944387 w 3462752"/>
                <a:gd name="connsiteY5" fmla="*/ 2670468 h 4722169"/>
                <a:gd name="connsiteX6" fmla="*/ 1128922 w 3462752"/>
                <a:gd name="connsiteY6" fmla="*/ 2779024 h 4722169"/>
                <a:gd name="connsiteX7" fmla="*/ 1118067 w 3462752"/>
                <a:gd name="connsiteY7" fmla="*/ 3028702 h 4722169"/>
                <a:gd name="connsiteX8" fmla="*/ 1118067 w 3462752"/>
                <a:gd name="connsiteY8" fmla="*/ 3289235 h 4722169"/>
                <a:gd name="connsiteX9" fmla="*/ 1085502 w 3462752"/>
                <a:gd name="connsiteY9" fmla="*/ 3538913 h 4722169"/>
                <a:gd name="connsiteX10" fmla="*/ 1085502 w 3462752"/>
                <a:gd name="connsiteY10" fmla="*/ 3701746 h 4722169"/>
                <a:gd name="connsiteX11" fmla="*/ 2974276 w 3462752"/>
                <a:gd name="connsiteY11" fmla="*/ 4722169 h 4722169"/>
                <a:gd name="connsiteX12" fmla="*/ 3115392 w 3462752"/>
                <a:gd name="connsiteY12" fmla="*/ 4461636 h 4722169"/>
                <a:gd name="connsiteX13" fmla="*/ 3267362 w 3462752"/>
                <a:gd name="connsiteY13" fmla="*/ 4135969 h 4722169"/>
                <a:gd name="connsiteX14" fmla="*/ 3430187 w 3462752"/>
                <a:gd name="connsiteY14" fmla="*/ 3560624 h 4722169"/>
                <a:gd name="connsiteX15" fmla="*/ 3462752 w 3462752"/>
                <a:gd name="connsiteY15" fmla="*/ 3148113 h 4722169"/>
                <a:gd name="connsiteX16" fmla="*/ 3462752 w 3462752"/>
                <a:gd name="connsiteY16" fmla="*/ 2789879 h 4722169"/>
                <a:gd name="connsiteX17" fmla="*/ 3441042 w 3462752"/>
                <a:gd name="connsiteY17" fmla="*/ 2453357 h 4722169"/>
                <a:gd name="connsiteX18" fmla="*/ 3375912 w 3462752"/>
                <a:gd name="connsiteY18" fmla="*/ 2127690 h 4722169"/>
                <a:gd name="connsiteX19" fmla="*/ 3267362 w 3462752"/>
                <a:gd name="connsiteY19" fmla="*/ 1736890 h 4722169"/>
                <a:gd name="connsiteX20" fmla="*/ 3061116 w 3462752"/>
                <a:gd name="connsiteY20" fmla="*/ 1280957 h 4722169"/>
                <a:gd name="connsiteX21" fmla="*/ 2854871 w 3462752"/>
                <a:gd name="connsiteY21" fmla="*/ 922723 h 4722169"/>
                <a:gd name="connsiteX22" fmla="*/ 2409815 w 3462752"/>
                <a:gd name="connsiteY22" fmla="*/ 369089 h 4722169"/>
                <a:gd name="connsiteX23" fmla="*/ 1953904 w 3462752"/>
                <a:gd name="connsiteY23" fmla="*/ 0 h 4722169"/>
                <a:gd name="connsiteX24" fmla="*/ 1411153 w 3462752"/>
                <a:gd name="connsiteY24" fmla="*/ 10856 h 4722169"/>
                <a:gd name="connsiteX25" fmla="*/ 1215763 w 3462752"/>
                <a:gd name="connsiteY25" fmla="*/ 488501 h 4722169"/>
                <a:gd name="connsiteX26" fmla="*/ 976952 w 3462752"/>
                <a:gd name="connsiteY26" fmla="*/ 933579 h 4722169"/>
                <a:gd name="connsiteX27" fmla="*/ 716432 w 3462752"/>
                <a:gd name="connsiteY27" fmla="*/ 1411223 h 4722169"/>
                <a:gd name="connsiteX28" fmla="*/ 510186 w 3462752"/>
                <a:gd name="connsiteY28" fmla="*/ 1508923 h 4722169"/>
                <a:gd name="connsiteX29" fmla="*/ 499331 w 3462752"/>
                <a:gd name="connsiteY29" fmla="*/ 1715179 h 4722169"/>
                <a:gd name="connsiteX30" fmla="*/ 303941 w 3462752"/>
                <a:gd name="connsiteY30" fmla="*/ 1899723 h 4722169"/>
                <a:gd name="connsiteX31" fmla="*/ 75985 w 3462752"/>
                <a:gd name="connsiteY31" fmla="*/ 1899723 h 4722169"/>
                <a:gd name="connsiteX32" fmla="*/ 0 w 3462752"/>
                <a:gd name="connsiteY32" fmla="*/ 2290524 h 4722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62752" h="4722169">
                  <a:moveTo>
                    <a:pt x="0" y="2290524"/>
                  </a:moveTo>
                  <a:lnTo>
                    <a:pt x="97695" y="2540201"/>
                  </a:lnTo>
                  <a:lnTo>
                    <a:pt x="303941" y="2605335"/>
                  </a:lnTo>
                  <a:lnTo>
                    <a:pt x="564461" y="2605335"/>
                  </a:lnTo>
                  <a:lnTo>
                    <a:pt x="759852" y="2572768"/>
                  </a:lnTo>
                  <a:lnTo>
                    <a:pt x="944387" y="2670468"/>
                  </a:lnTo>
                  <a:lnTo>
                    <a:pt x="1128922" y="2779024"/>
                  </a:lnTo>
                  <a:lnTo>
                    <a:pt x="1118067" y="3028702"/>
                  </a:lnTo>
                  <a:lnTo>
                    <a:pt x="1118067" y="3289235"/>
                  </a:lnTo>
                  <a:lnTo>
                    <a:pt x="1085502" y="3538913"/>
                  </a:lnTo>
                  <a:lnTo>
                    <a:pt x="1085502" y="3701746"/>
                  </a:lnTo>
                  <a:lnTo>
                    <a:pt x="2974276" y="4722169"/>
                  </a:lnTo>
                  <a:lnTo>
                    <a:pt x="3115392" y="4461636"/>
                  </a:lnTo>
                  <a:lnTo>
                    <a:pt x="3267362" y="4135969"/>
                  </a:lnTo>
                  <a:lnTo>
                    <a:pt x="3430187" y="3560624"/>
                  </a:lnTo>
                  <a:lnTo>
                    <a:pt x="3462752" y="3148113"/>
                  </a:lnTo>
                  <a:lnTo>
                    <a:pt x="3462752" y="2789879"/>
                  </a:lnTo>
                  <a:lnTo>
                    <a:pt x="3441042" y="2453357"/>
                  </a:lnTo>
                  <a:lnTo>
                    <a:pt x="3375912" y="2127690"/>
                  </a:lnTo>
                  <a:lnTo>
                    <a:pt x="3267362" y="1736890"/>
                  </a:lnTo>
                  <a:lnTo>
                    <a:pt x="3061116" y="1280957"/>
                  </a:lnTo>
                  <a:lnTo>
                    <a:pt x="2854871" y="922723"/>
                  </a:lnTo>
                  <a:lnTo>
                    <a:pt x="2409815" y="369089"/>
                  </a:lnTo>
                  <a:lnTo>
                    <a:pt x="1953904" y="0"/>
                  </a:lnTo>
                  <a:lnTo>
                    <a:pt x="1411153" y="10856"/>
                  </a:lnTo>
                  <a:lnTo>
                    <a:pt x="1215763" y="488501"/>
                  </a:lnTo>
                  <a:lnTo>
                    <a:pt x="976952" y="933579"/>
                  </a:lnTo>
                  <a:lnTo>
                    <a:pt x="716432" y="1411223"/>
                  </a:lnTo>
                  <a:lnTo>
                    <a:pt x="510186" y="1508923"/>
                  </a:lnTo>
                  <a:lnTo>
                    <a:pt x="499331" y="1715179"/>
                  </a:lnTo>
                  <a:lnTo>
                    <a:pt x="303941" y="1899723"/>
                  </a:lnTo>
                  <a:lnTo>
                    <a:pt x="75985" y="1899723"/>
                  </a:lnTo>
                  <a:lnTo>
                    <a:pt x="0" y="2290524"/>
                  </a:lnTo>
                  <a:close/>
                </a:path>
              </a:pathLst>
            </a:custGeom>
            <a:solidFill>
              <a:schemeClr val="accent3">
                <a:lumMod val="75000"/>
                <a:alpha val="44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74" name="TextBox 73"/>
            <p:cNvSpPr txBox="1"/>
            <p:nvPr/>
          </p:nvSpPr>
          <p:spPr>
            <a:xfrm>
              <a:off x="5965242" y="2179470"/>
              <a:ext cx="2031325" cy="461665"/>
            </a:xfrm>
            <a:prstGeom prst="rect">
              <a:avLst/>
            </a:prstGeom>
          </p:spPr>
          <p:txBody>
            <a:bodyPr wrap="non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lang="en-AU" sz="2400" dirty="0" smtClean="0">
                  <a:solidFill>
                    <a:schemeClr val="bg1"/>
                  </a:solidFill>
                  <a:latin typeface="Agenda-Medium"/>
                  <a:ea typeface="+mj-ea"/>
                  <a:cs typeface="Agenda-Medium"/>
                </a:rPr>
                <a:t>Weddell/DML</a:t>
              </a:r>
              <a:endParaRPr kumimoji="0" lang="en-AU" sz="2400" u="none" strike="noStrike" kern="1200" cap="none" spc="0" normalizeH="0" baseline="0" noProof="0" dirty="0" smtClean="0">
                <a:ln>
                  <a:noFill/>
                </a:ln>
                <a:solidFill>
                  <a:schemeClr val="bg1"/>
                </a:solidFill>
                <a:effectLst/>
                <a:uLnTx/>
                <a:uFillTx/>
                <a:latin typeface="Agenda-Medium"/>
                <a:ea typeface="+mj-ea"/>
                <a:cs typeface="Agenda-Medium"/>
              </a:endParaRPr>
            </a:p>
          </p:txBody>
        </p:sp>
      </p:grpSp>
      <p:grpSp>
        <p:nvGrpSpPr>
          <p:cNvPr id="82" name="Group 81"/>
          <p:cNvGrpSpPr/>
          <p:nvPr/>
        </p:nvGrpSpPr>
        <p:grpSpPr>
          <a:xfrm>
            <a:off x="944387" y="1107267"/>
            <a:ext cx="3375912" cy="2789879"/>
            <a:chOff x="944387" y="1107267"/>
            <a:chExt cx="3375912" cy="2789879"/>
          </a:xfrm>
        </p:grpSpPr>
        <p:sp>
          <p:nvSpPr>
            <p:cNvPr id="71" name="Freeform 70"/>
            <p:cNvSpPr/>
            <p:nvPr/>
          </p:nvSpPr>
          <p:spPr>
            <a:xfrm>
              <a:off x="944387" y="1107267"/>
              <a:ext cx="3375912" cy="2789879"/>
            </a:xfrm>
            <a:custGeom>
              <a:avLst/>
              <a:gdLst>
                <a:gd name="connsiteX0" fmla="*/ 2865726 w 3375912"/>
                <a:gd name="connsiteY0" fmla="*/ 1335234 h 2789879"/>
                <a:gd name="connsiteX1" fmla="*/ 3104537 w 3375912"/>
                <a:gd name="connsiteY1" fmla="*/ 1389512 h 2789879"/>
                <a:gd name="connsiteX2" fmla="*/ 3332492 w 3375912"/>
                <a:gd name="connsiteY2" fmla="*/ 1530634 h 2789879"/>
                <a:gd name="connsiteX3" fmla="*/ 3375912 w 3375912"/>
                <a:gd name="connsiteY3" fmla="*/ 1660901 h 2789879"/>
                <a:gd name="connsiteX4" fmla="*/ 3245652 w 3375912"/>
                <a:gd name="connsiteY4" fmla="*/ 1932290 h 2789879"/>
                <a:gd name="connsiteX5" fmla="*/ 3006841 w 3375912"/>
                <a:gd name="connsiteY5" fmla="*/ 2160257 h 2789879"/>
                <a:gd name="connsiteX6" fmla="*/ 2453235 w 3375912"/>
                <a:gd name="connsiteY6" fmla="*/ 2214534 h 2789879"/>
                <a:gd name="connsiteX7" fmla="*/ 2301265 w 3375912"/>
                <a:gd name="connsiteY7" fmla="*/ 2236245 h 2789879"/>
                <a:gd name="connsiteX8" fmla="*/ 130260 w 3375912"/>
                <a:gd name="connsiteY8" fmla="*/ 2789879 h 2789879"/>
                <a:gd name="connsiteX9" fmla="*/ 10855 w 3375912"/>
                <a:gd name="connsiteY9" fmla="*/ 2225390 h 2789879"/>
                <a:gd name="connsiteX10" fmla="*/ 0 w 3375912"/>
                <a:gd name="connsiteY10" fmla="*/ 1704323 h 2789879"/>
                <a:gd name="connsiteX11" fmla="*/ 43420 w 3375912"/>
                <a:gd name="connsiteY11" fmla="*/ 1259245 h 2789879"/>
                <a:gd name="connsiteX12" fmla="*/ 141115 w 3375912"/>
                <a:gd name="connsiteY12" fmla="*/ 803312 h 2789879"/>
                <a:gd name="connsiteX13" fmla="*/ 347361 w 3375912"/>
                <a:gd name="connsiteY13" fmla="*/ 271389 h 2789879"/>
                <a:gd name="connsiteX14" fmla="*/ 488476 w 3375912"/>
                <a:gd name="connsiteY14" fmla="*/ 0 h 2789879"/>
                <a:gd name="connsiteX15" fmla="*/ 2778886 w 3375912"/>
                <a:gd name="connsiteY15" fmla="*/ 1335234 h 2789879"/>
                <a:gd name="connsiteX16" fmla="*/ 2865726 w 3375912"/>
                <a:gd name="connsiteY16" fmla="*/ 1335234 h 278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75912" h="2789879">
                  <a:moveTo>
                    <a:pt x="2865726" y="1335234"/>
                  </a:moveTo>
                  <a:lnTo>
                    <a:pt x="3104537" y="1389512"/>
                  </a:lnTo>
                  <a:lnTo>
                    <a:pt x="3332492" y="1530634"/>
                  </a:lnTo>
                  <a:lnTo>
                    <a:pt x="3375912" y="1660901"/>
                  </a:lnTo>
                  <a:lnTo>
                    <a:pt x="3245652" y="1932290"/>
                  </a:lnTo>
                  <a:lnTo>
                    <a:pt x="3006841" y="2160257"/>
                  </a:lnTo>
                  <a:lnTo>
                    <a:pt x="2453235" y="2214534"/>
                  </a:lnTo>
                  <a:lnTo>
                    <a:pt x="2301265" y="2236245"/>
                  </a:lnTo>
                  <a:lnTo>
                    <a:pt x="130260" y="2789879"/>
                  </a:lnTo>
                  <a:lnTo>
                    <a:pt x="10855" y="2225390"/>
                  </a:lnTo>
                  <a:lnTo>
                    <a:pt x="0" y="1704323"/>
                  </a:lnTo>
                  <a:lnTo>
                    <a:pt x="43420" y="1259245"/>
                  </a:lnTo>
                  <a:lnTo>
                    <a:pt x="141115" y="803312"/>
                  </a:lnTo>
                  <a:lnTo>
                    <a:pt x="347361" y="271389"/>
                  </a:lnTo>
                  <a:lnTo>
                    <a:pt x="488476" y="0"/>
                  </a:lnTo>
                  <a:lnTo>
                    <a:pt x="2778886" y="1335234"/>
                  </a:lnTo>
                  <a:lnTo>
                    <a:pt x="2865726" y="1335234"/>
                  </a:lnTo>
                  <a:close/>
                </a:path>
              </a:pathLst>
            </a:custGeom>
            <a:solidFill>
              <a:srgbClr val="0091D8">
                <a:alpha val="41000"/>
              </a:srgbClr>
            </a:solidFill>
            <a:ln>
              <a:solidFill>
                <a:srgbClr val="0091D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75" name="TextBox 74"/>
            <p:cNvSpPr txBox="1"/>
            <p:nvPr/>
          </p:nvSpPr>
          <p:spPr>
            <a:xfrm>
              <a:off x="1486280" y="2431795"/>
              <a:ext cx="1646605" cy="461665"/>
            </a:xfrm>
            <a:prstGeom prst="rect">
              <a:avLst/>
            </a:prstGeom>
          </p:spPr>
          <p:txBody>
            <a:bodyPr wrap="non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en-AU" sz="2400" u="none" strike="noStrike" kern="1200" cap="none" spc="0" normalizeH="0" baseline="0" noProof="0" dirty="0" smtClean="0">
                  <a:ln>
                    <a:noFill/>
                  </a:ln>
                  <a:solidFill>
                    <a:schemeClr val="bg1"/>
                  </a:solidFill>
                  <a:effectLst/>
                  <a:uLnTx/>
                  <a:uFillTx/>
                  <a:latin typeface="Agenda-Medium"/>
                  <a:ea typeface="+mj-ea"/>
                  <a:cs typeface="Agenda-Medium"/>
                </a:rPr>
                <a:t>Ross Sector</a:t>
              </a:r>
            </a:p>
          </p:txBody>
        </p:sp>
      </p:grpSp>
      <p:grpSp>
        <p:nvGrpSpPr>
          <p:cNvPr id="81" name="Group 80"/>
          <p:cNvGrpSpPr/>
          <p:nvPr/>
        </p:nvGrpSpPr>
        <p:grpSpPr>
          <a:xfrm>
            <a:off x="1486280" y="0"/>
            <a:ext cx="3661654" cy="2431795"/>
            <a:chOff x="1486280" y="0"/>
            <a:chExt cx="3661654" cy="2431795"/>
          </a:xfrm>
        </p:grpSpPr>
        <p:sp>
          <p:nvSpPr>
            <p:cNvPr id="68" name="Freeform 67"/>
            <p:cNvSpPr/>
            <p:nvPr/>
          </p:nvSpPr>
          <p:spPr>
            <a:xfrm>
              <a:off x="1486280" y="0"/>
              <a:ext cx="3661654" cy="2431795"/>
            </a:xfrm>
            <a:custGeom>
              <a:avLst/>
              <a:gdLst>
                <a:gd name="connsiteX0" fmla="*/ 2296978 w 3661654"/>
                <a:gd name="connsiteY0" fmla="*/ 2431795 h 2431795"/>
                <a:gd name="connsiteX1" fmla="*/ 2486141 w 3661654"/>
                <a:gd name="connsiteY1" fmla="*/ 2094046 h 2431795"/>
                <a:gd name="connsiteX2" fmla="*/ 2783397 w 3661654"/>
                <a:gd name="connsiteY2" fmla="*/ 1958946 h 2431795"/>
                <a:gd name="connsiteX3" fmla="*/ 3053630 w 3661654"/>
                <a:gd name="connsiteY3" fmla="*/ 1877886 h 2431795"/>
                <a:gd name="connsiteX4" fmla="*/ 3053630 w 3661654"/>
                <a:gd name="connsiteY4" fmla="*/ 1877886 h 2431795"/>
                <a:gd name="connsiteX5" fmla="*/ 3107676 w 3661654"/>
                <a:gd name="connsiteY5" fmla="*/ 1783316 h 2431795"/>
                <a:gd name="connsiteX6" fmla="*/ 3269816 w 3661654"/>
                <a:gd name="connsiteY6" fmla="*/ 1634707 h 2431795"/>
                <a:gd name="connsiteX7" fmla="*/ 3580584 w 3661654"/>
                <a:gd name="connsiteY7" fmla="*/ 1121328 h 2431795"/>
                <a:gd name="connsiteX8" fmla="*/ 3661654 w 3661654"/>
                <a:gd name="connsiteY8" fmla="*/ 0 h 2431795"/>
                <a:gd name="connsiteX9" fmla="*/ 972838 w 3661654"/>
                <a:gd name="connsiteY9" fmla="*/ 0 h 2431795"/>
                <a:gd name="connsiteX10" fmla="*/ 729628 w 3661654"/>
                <a:gd name="connsiteY10" fmla="*/ 189140 h 2431795"/>
                <a:gd name="connsiteX11" fmla="*/ 553977 w 3661654"/>
                <a:gd name="connsiteY11" fmla="*/ 364769 h 2431795"/>
                <a:gd name="connsiteX12" fmla="*/ 391837 w 3661654"/>
                <a:gd name="connsiteY12" fmla="*/ 540399 h 2431795"/>
                <a:gd name="connsiteX13" fmla="*/ 148628 w 3661654"/>
                <a:gd name="connsiteY13" fmla="*/ 837618 h 2431795"/>
                <a:gd name="connsiteX14" fmla="*/ 0 w 3661654"/>
                <a:gd name="connsiteY14" fmla="*/ 1080798 h 2431795"/>
                <a:gd name="connsiteX15" fmla="*/ 2296978 w 3661654"/>
                <a:gd name="connsiteY15" fmla="*/ 2431795 h 243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61654" h="2431795">
                  <a:moveTo>
                    <a:pt x="2296978" y="2431795"/>
                  </a:moveTo>
                  <a:lnTo>
                    <a:pt x="2486141" y="2094046"/>
                  </a:lnTo>
                  <a:lnTo>
                    <a:pt x="2783397" y="1958946"/>
                  </a:lnTo>
                  <a:lnTo>
                    <a:pt x="3053630" y="1877886"/>
                  </a:lnTo>
                  <a:lnTo>
                    <a:pt x="3053630" y="1877886"/>
                  </a:lnTo>
                  <a:lnTo>
                    <a:pt x="3107676" y="1783316"/>
                  </a:lnTo>
                  <a:lnTo>
                    <a:pt x="3269816" y="1634707"/>
                  </a:lnTo>
                  <a:lnTo>
                    <a:pt x="3580584" y="1121328"/>
                  </a:lnTo>
                  <a:lnTo>
                    <a:pt x="3661654" y="0"/>
                  </a:lnTo>
                  <a:lnTo>
                    <a:pt x="972838" y="0"/>
                  </a:lnTo>
                  <a:lnTo>
                    <a:pt x="729628" y="189140"/>
                  </a:lnTo>
                  <a:lnTo>
                    <a:pt x="553977" y="364769"/>
                  </a:lnTo>
                  <a:lnTo>
                    <a:pt x="391837" y="540399"/>
                  </a:lnTo>
                  <a:lnTo>
                    <a:pt x="148628" y="837618"/>
                  </a:lnTo>
                  <a:lnTo>
                    <a:pt x="0" y="1080798"/>
                  </a:lnTo>
                  <a:lnTo>
                    <a:pt x="2296978" y="2431795"/>
                  </a:lnTo>
                  <a:close/>
                </a:path>
              </a:pathLst>
            </a:custGeom>
            <a:solidFill>
              <a:schemeClr val="accent4">
                <a:lumMod val="75000"/>
                <a:alpha val="46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76" name="TextBox 75"/>
            <p:cNvSpPr txBox="1"/>
            <p:nvPr/>
          </p:nvSpPr>
          <p:spPr>
            <a:xfrm>
              <a:off x="1956173" y="455934"/>
              <a:ext cx="2910026" cy="830997"/>
            </a:xfrm>
            <a:prstGeom prst="rect">
              <a:avLst/>
            </a:prstGeom>
          </p:spPr>
          <p:txBody>
            <a:bodyPr wrap="non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en-AU" sz="2400" u="none" strike="noStrike" kern="1200" cap="none" spc="0" normalizeH="0" baseline="0" noProof="0" dirty="0" smtClean="0">
                  <a:ln>
                    <a:noFill/>
                  </a:ln>
                  <a:solidFill>
                    <a:schemeClr val="bg1"/>
                  </a:solidFill>
                  <a:effectLst/>
                  <a:uLnTx/>
                  <a:uFillTx/>
                  <a:latin typeface="Agenda-Medium"/>
                  <a:ea typeface="+mj-ea"/>
                  <a:cs typeface="Agenda-Medium"/>
                </a:rPr>
                <a:t>Amundsen/</a:t>
              </a:r>
              <a:endParaRPr lang="en-AU" sz="2400" dirty="0" smtClean="0">
                <a:solidFill>
                  <a:schemeClr val="bg1"/>
                </a:solidFill>
                <a:latin typeface="Agenda-Medium"/>
                <a:ea typeface="+mj-ea"/>
                <a:cs typeface="Agenda-Medium"/>
              </a:endParaRPr>
            </a:p>
            <a:p>
              <a:pPr marL="0" marR="0" indent="0" algn="l" defTabSz="457200" rtl="0" eaLnBrk="1" fontAlgn="auto" latinLnBrk="0" hangingPunct="1">
                <a:lnSpc>
                  <a:spcPct val="100000"/>
                </a:lnSpc>
                <a:spcBef>
                  <a:spcPct val="0"/>
                </a:spcBef>
                <a:spcAft>
                  <a:spcPts val="0"/>
                </a:spcAft>
                <a:buClrTx/>
                <a:buSzTx/>
                <a:buFontTx/>
                <a:buNone/>
                <a:tabLst/>
              </a:pPr>
              <a:r>
                <a:rPr kumimoji="0" lang="en-AU" sz="2400" u="none" strike="noStrike" kern="1200" cap="none" spc="0" normalizeH="0" baseline="0" noProof="0" dirty="0" smtClean="0">
                  <a:ln>
                    <a:noFill/>
                  </a:ln>
                  <a:solidFill>
                    <a:schemeClr val="bg1"/>
                  </a:solidFill>
                  <a:effectLst/>
                  <a:uLnTx/>
                  <a:uFillTx/>
                  <a:latin typeface="Agenda-Medium"/>
                  <a:ea typeface="+mj-ea"/>
                  <a:cs typeface="Agenda-Medium"/>
                </a:rPr>
                <a:t>Bellingshausen</a:t>
              </a:r>
              <a:r>
                <a:rPr kumimoji="0" lang="en-AU" sz="2400" u="none" strike="noStrike" kern="1200" cap="none" spc="0" normalizeH="0" noProof="0" dirty="0" smtClean="0">
                  <a:ln>
                    <a:noFill/>
                  </a:ln>
                  <a:solidFill>
                    <a:schemeClr val="bg1"/>
                  </a:solidFill>
                  <a:effectLst/>
                  <a:uLnTx/>
                  <a:uFillTx/>
                  <a:latin typeface="Agenda-Medium"/>
                  <a:ea typeface="+mj-ea"/>
                  <a:cs typeface="Agenda-Medium"/>
                </a:rPr>
                <a:t> </a:t>
              </a:r>
              <a:r>
                <a:rPr kumimoji="0" lang="en-AU" sz="2400" u="none" strike="noStrike" kern="1200" cap="none" spc="0" normalizeH="0" baseline="0" noProof="0" dirty="0" smtClean="0">
                  <a:ln>
                    <a:noFill/>
                  </a:ln>
                  <a:solidFill>
                    <a:schemeClr val="bg1"/>
                  </a:solidFill>
                  <a:effectLst/>
                  <a:uLnTx/>
                  <a:uFillTx/>
                  <a:latin typeface="Agenda-Medium"/>
                  <a:ea typeface="+mj-ea"/>
                  <a:cs typeface="Agenda-Medium"/>
                </a:rPr>
                <a:t>Sector</a:t>
              </a:r>
            </a:p>
          </p:txBody>
        </p:sp>
      </p:grpSp>
      <p:grpSp>
        <p:nvGrpSpPr>
          <p:cNvPr id="80" name="Group 79"/>
          <p:cNvGrpSpPr/>
          <p:nvPr/>
        </p:nvGrpSpPr>
        <p:grpSpPr>
          <a:xfrm>
            <a:off x="4569965" y="0"/>
            <a:ext cx="1530558" cy="1867156"/>
            <a:chOff x="4569965" y="0"/>
            <a:chExt cx="1530558" cy="1867156"/>
          </a:xfrm>
        </p:grpSpPr>
        <p:sp>
          <p:nvSpPr>
            <p:cNvPr id="72" name="Freeform 71"/>
            <p:cNvSpPr/>
            <p:nvPr/>
          </p:nvSpPr>
          <p:spPr>
            <a:xfrm>
              <a:off x="4569965" y="0"/>
              <a:ext cx="1530558" cy="1867156"/>
            </a:xfrm>
            <a:custGeom>
              <a:avLst/>
              <a:gdLst>
                <a:gd name="connsiteX0" fmla="*/ 597026 w 1530558"/>
                <a:gd name="connsiteY0" fmla="*/ 0 h 1867156"/>
                <a:gd name="connsiteX1" fmla="*/ 1530558 w 1530558"/>
                <a:gd name="connsiteY1" fmla="*/ 0 h 1867156"/>
                <a:gd name="connsiteX2" fmla="*/ 1356878 w 1530558"/>
                <a:gd name="connsiteY2" fmla="*/ 412511 h 1867156"/>
                <a:gd name="connsiteX3" fmla="*/ 1161487 w 1530558"/>
                <a:gd name="connsiteY3" fmla="*/ 803311 h 1867156"/>
                <a:gd name="connsiteX4" fmla="*/ 890112 w 1530558"/>
                <a:gd name="connsiteY4" fmla="*/ 1270101 h 1867156"/>
                <a:gd name="connsiteX5" fmla="*/ 846691 w 1530558"/>
                <a:gd name="connsiteY5" fmla="*/ 1367801 h 1867156"/>
                <a:gd name="connsiteX6" fmla="*/ 673011 w 1530558"/>
                <a:gd name="connsiteY6" fmla="*/ 1443789 h 1867156"/>
                <a:gd name="connsiteX7" fmla="*/ 673011 w 1530558"/>
                <a:gd name="connsiteY7" fmla="*/ 1443789 h 1867156"/>
                <a:gd name="connsiteX8" fmla="*/ 629591 w 1530558"/>
                <a:gd name="connsiteY8" fmla="*/ 1606623 h 1867156"/>
                <a:gd name="connsiteX9" fmla="*/ 597026 w 1530558"/>
                <a:gd name="connsiteY9" fmla="*/ 1693467 h 1867156"/>
                <a:gd name="connsiteX10" fmla="*/ 434201 w 1530558"/>
                <a:gd name="connsiteY10" fmla="*/ 1845445 h 1867156"/>
                <a:gd name="connsiteX11" fmla="*/ 184535 w 1530558"/>
                <a:gd name="connsiteY11" fmla="*/ 1867156 h 1867156"/>
                <a:gd name="connsiteX12" fmla="*/ 0 w 1530558"/>
                <a:gd name="connsiteY12" fmla="*/ 1867156 h 1867156"/>
                <a:gd name="connsiteX13" fmla="*/ 206245 w 1530558"/>
                <a:gd name="connsiteY13" fmla="*/ 1650045 h 1867156"/>
                <a:gd name="connsiteX14" fmla="*/ 531896 w 1530558"/>
                <a:gd name="connsiteY14" fmla="*/ 1118123 h 1867156"/>
                <a:gd name="connsiteX15" fmla="*/ 597026 w 1530558"/>
                <a:gd name="connsiteY15" fmla="*/ 0 h 186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0558" h="1867156">
                  <a:moveTo>
                    <a:pt x="597026" y="0"/>
                  </a:moveTo>
                  <a:lnTo>
                    <a:pt x="1530558" y="0"/>
                  </a:lnTo>
                  <a:lnTo>
                    <a:pt x="1356878" y="412511"/>
                  </a:lnTo>
                  <a:lnTo>
                    <a:pt x="1161487" y="803311"/>
                  </a:lnTo>
                  <a:lnTo>
                    <a:pt x="890112" y="1270101"/>
                  </a:lnTo>
                  <a:lnTo>
                    <a:pt x="846691" y="1367801"/>
                  </a:lnTo>
                  <a:lnTo>
                    <a:pt x="673011" y="1443789"/>
                  </a:lnTo>
                  <a:lnTo>
                    <a:pt x="673011" y="1443789"/>
                  </a:lnTo>
                  <a:lnTo>
                    <a:pt x="629591" y="1606623"/>
                  </a:lnTo>
                  <a:lnTo>
                    <a:pt x="597026" y="1693467"/>
                  </a:lnTo>
                  <a:lnTo>
                    <a:pt x="434201" y="1845445"/>
                  </a:lnTo>
                  <a:lnTo>
                    <a:pt x="184535" y="1867156"/>
                  </a:lnTo>
                  <a:lnTo>
                    <a:pt x="0" y="1867156"/>
                  </a:lnTo>
                  <a:lnTo>
                    <a:pt x="206245" y="1650045"/>
                  </a:lnTo>
                  <a:lnTo>
                    <a:pt x="531896" y="1118123"/>
                  </a:lnTo>
                  <a:lnTo>
                    <a:pt x="597026" y="0"/>
                  </a:lnTo>
                  <a:close/>
                </a:path>
              </a:pathLst>
            </a:custGeom>
            <a:solidFill>
              <a:schemeClr val="accent6">
                <a:lumMod val="75000"/>
                <a:alpha val="44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77" name="TextBox 76"/>
            <p:cNvSpPr txBox="1"/>
            <p:nvPr/>
          </p:nvSpPr>
          <p:spPr>
            <a:xfrm>
              <a:off x="5144621" y="225101"/>
              <a:ext cx="780213" cy="461665"/>
            </a:xfrm>
            <a:prstGeom prst="rect">
              <a:avLst/>
            </a:prstGeom>
          </p:spPr>
          <p:txBody>
            <a:bodyPr wrap="non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en-AU" sz="2400" u="none" strike="noStrike" kern="1200" cap="none" spc="0" normalizeH="0" baseline="0" noProof="0" dirty="0" smtClean="0">
                  <a:ln>
                    <a:noFill/>
                  </a:ln>
                  <a:solidFill>
                    <a:schemeClr val="bg1"/>
                  </a:solidFill>
                  <a:effectLst/>
                  <a:uLnTx/>
                  <a:uFillTx/>
                  <a:latin typeface="Agenda-Medium"/>
                  <a:ea typeface="+mj-ea"/>
                  <a:cs typeface="Agenda-Medium"/>
                </a:rPr>
                <a:t>WAP</a:t>
              </a:r>
            </a:p>
          </p:txBody>
        </p:sp>
      </p:grpSp>
      <p:grpSp>
        <p:nvGrpSpPr>
          <p:cNvPr id="2" name="Group 1"/>
          <p:cNvGrpSpPr/>
          <p:nvPr/>
        </p:nvGrpSpPr>
        <p:grpSpPr>
          <a:xfrm>
            <a:off x="1902153" y="301654"/>
            <a:ext cx="5485460" cy="5415320"/>
            <a:chOff x="1902153" y="301654"/>
            <a:chExt cx="5485460" cy="5415320"/>
          </a:xfrm>
        </p:grpSpPr>
        <p:grpSp>
          <p:nvGrpSpPr>
            <p:cNvPr id="44" name="Group 43"/>
            <p:cNvGrpSpPr/>
            <p:nvPr/>
          </p:nvGrpSpPr>
          <p:grpSpPr>
            <a:xfrm>
              <a:off x="1902153" y="301654"/>
              <a:ext cx="5485460" cy="5415320"/>
              <a:chOff x="1902153" y="301654"/>
              <a:chExt cx="5485460" cy="5415320"/>
            </a:xfrm>
          </p:grpSpPr>
          <p:grpSp>
            <p:nvGrpSpPr>
              <p:cNvPr id="92" name="Group 91"/>
              <p:cNvGrpSpPr/>
              <p:nvPr/>
            </p:nvGrpSpPr>
            <p:grpSpPr>
              <a:xfrm rot="1735794">
                <a:off x="2708652" y="517563"/>
                <a:ext cx="4678961" cy="4854457"/>
                <a:chOff x="2770686" y="466231"/>
                <a:chExt cx="4678961" cy="4854457"/>
              </a:xfrm>
            </p:grpSpPr>
            <p:sp>
              <p:nvSpPr>
                <p:cNvPr id="90" name="Arc 89"/>
                <p:cNvSpPr/>
                <p:nvPr/>
              </p:nvSpPr>
              <p:spPr>
                <a:xfrm rot="295623">
                  <a:off x="2770686" y="466231"/>
                  <a:ext cx="4554893" cy="4854457"/>
                </a:xfrm>
                <a:prstGeom prst="arc">
                  <a:avLst/>
                </a:prstGeom>
                <a:ln w="28575"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91" name="Isosceles Triangle 90"/>
                <p:cNvSpPr/>
                <p:nvPr/>
              </p:nvSpPr>
              <p:spPr>
                <a:xfrm flipV="1">
                  <a:off x="7199981" y="3028700"/>
                  <a:ext cx="249666" cy="178572"/>
                </a:xfrm>
                <a:prstGeom prst="triangle">
                  <a:avLst/>
                </a:prstGeom>
                <a:solidFill>
                  <a:schemeClr val="tx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grpSp>
            <p:nvGrpSpPr>
              <p:cNvPr id="93" name="Group 92"/>
              <p:cNvGrpSpPr/>
              <p:nvPr/>
            </p:nvGrpSpPr>
            <p:grpSpPr>
              <a:xfrm rot="7686054">
                <a:off x="2014776" y="950265"/>
                <a:ext cx="4678961" cy="4854457"/>
                <a:chOff x="2770686" y="466231"/>
                <a:chExt cx="4678961" cy="4854457"/>
              </a:xfrm>
            </p:grpSpPr>
            <p:sp>
              <p:nvSpPr>
                <p:cNvPr id="94" name="Arc 93"/>
                <p:cNvSpPr/>
                <p:nvPr/>
              </p:nvSpPr>
              <p:spPr>
                <a:xfrm rot="295623">
                  <a:off x="2770686" y="466231"/>
                  <a:ext cx="4554893" cy="4854457"/>
                </a:xfrm>
                <a:prstGeom prst="arc">
                  <a:avLst/>
                </a:prstGeom>
                <a:ln w="28575"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95" name="Isosceles Triangle 94"/>
                <p:cNvSpPr/>
                <p:nvPr/>
              </p:nvSpPr>
              <p:spPr>
                <a:xfrm flipV="1">
                  <a:off x="7199981" y="3028700"/>
                  <a:ext cx="249666" cy="178572"/>
                </a:xfrm>
                <a:prstGeom prst="triangle">
                  <a:avLst/>
                </a:prstGeom>
                <a:solidFill>
                  <a:schemeClr val="tx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grpSp>
            <p:nvGrpSpPr>
              <p:cNvPr id="96" name="Group 95"/>
              <p:cNvGrpSpPr/>
              <p:nvPr/>
            </p:nvGrpSpPr>
            <p:grpSpPr>
              <a:xfrm rot="15896381">
                <a:off x="1989901" y="213906"/>
                <a:ext cx="4678961" cy="4854457"/>
                <a:chOff x="2770686" y="466231"/>
                <a:chExt cx="4678961" cy="4854457"/>
              </a:xfrm>
            </p:grpSpPr>
            <p:sp>
              <p:nvSpPr>
                <p:cNvPr id="97" name="Arc 96"/>
                <p:cNvSpPr/>
                <p:nvPr/>
              </p:nvSpPr>
              <p:spPr>
                <a:xfrm rot="295623">
                  <a:off x="2770686" y="466231"/>
                  <a:ext cx="4554893" cy="4854457"/>
                </a:xfrm>
                <a:prstGeom prst="arc">
                  <a:avLst/>
                </a:prstGeom>
                <a:ln w="28575"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98" name="Isosceles Triangle 97"/>
                <p:cNvSpPr/>
                <p:nvPr/>
              </p:nvSpPr>
              <p:spPr>
                <a:xfrm flipV="1">
                  <a:off x="7199981" y="3028700"/>
                  <a:ext cx="249666" cy="178572"/>
                </a:xfrm>
                <a:prstGeom prst="triangle">
                  <a:avLst/>
                </a:prstGeom>
                <a:solidFill>
                  <a:schemeClr val="tx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grpSp>
        <p:grpSp>
          <p:nvGrpSpPr>
            <p:cNvPr id="45" name="Group 44"/>
            <p:cNvGrpSpPr/>
            <p:nvPr/>
          </p:nvGrpSpPr>
          <p:grpSpPr>
            <a:xfrm>
              <a:off x="3036419" y="1778433"/>
              <a:ext cx="3021281" cy="2910321"/>
              <a:chOff x="3036419" y="1778433"/>
              <a:chExt cx="3021281" cy="2910321"/>
            </a:xfrm>
          </p:grpSpPr>
          <p:grpSp>
            <p:nvGrpSpPr>
              <p:cNvPr id="105" name="Group 104"/>
              <p:cNvGrpSpPr/>
              <p:nvPr/>
            </p:nvGrpSpPr>
            <p:grpSpPr>
              <a:xfrm rot="1735794">
                <a:off x="3438343" y="2042605"/>
                <a:ext cx="2619357" cy="2622523"/>
                <a:chOff x="2770686" y="466231"/>
                <a:chExt cx="4678961" cy="4854457"/>
              </a:xfrm>
            </p:grpSpPr>
            <p:sp>
              <p:nvSpPr>
                <p:cNvPr id="106" name="Arc 105"/>
                <p:cNvSpPr/>
                <p:nvPr/>
              </p:nvSpPr>
              <p:spPr>
                <a:xfrm rot="295623">
                  <a:off x="2770686" y="466231"/>
                  <a:ext cx="4554893" cy="4854457"/>
                </a:xfrm>
                <a:prstGeom prst="arc">
                  <a:avLst/>
                </a:prstGeom>
                <a:ln w="28575"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107" name="Isosceles Triangle 106"/>
                <p:cNvSpPr/>
                <p:nvPr/>
              </p:nvSpPr>
              <p:spPr>
                <a:xfrm flipV="1">
                  <a:off x="7199981" y="3028700"/>
                  <a:ext cx="249666" cy="178572"/>
                </a:xfrm>
                <a:prstGeom prst="triangle">
                  <a:avLst/>
                </a:prstGeom>
                <a:solidFill>
                  <a:schemeClr val="tx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grpSp>
            <p:nvGrpSpPr>
              <p:cNvPr id="108" name="Group 107"/>
              <p:cNvGrpSpPr/>
              <p:nvPr/>
            </p:nvGrpSpPr>
            <p:grpSpPr>
              <a:xfrm rot="8726787">
                <a:off x="3036419" y="2066231"/>
                <a:ext cx="2619357" cy="2622523"/>
                <a:chOff x="2770686" y="466231"/>
                <a:chExt cx="4678961" cy="4854457"/>
              </a:xfrm>
            </p:grpSpPr>
            <p:sp>
              <p:nvSpPr>
                <p:cNvPr id="109" name="Arc 108"/>
                <p:cNvSpPr/>
                <p:nvPr/>
              </p:nvSpPr>
              <p:spPr>
                <a:xfrm rot="295623">
                  <a:off x="2770686" y="466231"/>
                  <a:ext cx="4554893" cy="4854457"/>
                </a:xfrm>
                <a:prstGeom prst="arc">
                  <a:avLst/>
                </a:prstGeom>
                <a:ln w="28575"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110" name="Isosceles Triangle 109"/>
                <p:cNvSpPr/>
                <p:nvPr/>
              </p:nvSpPr>
              <p:spPr>
                <a:xfrm flipV="1">
                  <a:off x="7199981" y="3028700"/>
                  <a:ext cx="249666" cy="178572"/>
                </a:xfrm>
                <a:prstGeom prst="triangle">
                  <a:avLst/>
                </a:prstGeom>
                <a:solidFill>
                  <a:schemeClr val="tx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grpSp>
            <p:nvGrpSpPr>
              <p:cNvPr id="111" name="Group 110"/>
              <p:cNvGrpSpPr/>
              <p:nvPr/>
            </p:nvGrpSpPr>
            <p:grpSpPr>
              <a:xfrm rot="15654522">
                <a:off x="3260286" y="1776850"/>
                <a:ext cx="2619357" cy="2622523"/>
                <a:chOff x="2770686" y="466231"/>
                <a:chExt cx="4678961" cy="4854457"/>
              </a:xfrm>
            </p:grpSpPr>
            <p:sp>
              <p:nvSpPr>
                <p:cNvPr id="112" name="Arc 111"/>
                <p:cNvSpPr/>
                <p:nvPr/>
              </p:nvSpPr>
              <p:spPr>
                <a:xfrm rot="295623">
                  <a:off x="2770686" y="466231"/>
                  <a:ext cx="4554893" cy="4854457"/>
                </a:xfrm>
                <a:prstGeom prst="arc">
                  <a:avLst/>
                </a:prstGeom>
                <a:ln w="28575"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113" name="Isosceles Triangle 112"/>
                <p:cNvSpPr/>
                <p:nvPr/>
              </p:nvSpPr>
              <p:spPr>
                <a:xfrm flipV="1">
                  <a:off x="7199981" y="3028700"/>
                  <a:ext cx="249666" cy="178572"/>
                </a:xfrm>
                <a:prstGeom prst="triangle">
                  <a:avLst/>
                </a:prstGeom>
                <a:solidFill>
                  <a:schemeClr val="tx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grpSp>
      </p:grpSp>
    </p:spTree>
    <p:extLst>
      <p:ext uri="{BB962C8B-B14F-4D97-AF65-F5344CB8AC3E}">
        <p14:creationId xmlns:p14="http://schemas.microsoft.com/office/powerpoint/2010/main" val="2072767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92808" y="128562"/>
            <a:ext cx="8945684" cy="807965"/>
          </a:xfrm>
        </p:spPr>
        <p:txBody>
          <a:bodyPr/>
          <a:lstStyle/>
          <a:p>
            <a:pPr>
              <a:spcAft>
                <a:spcPts val="1200"/>
              </a:spcAft>
            </a:pPr>
            <a:r>
              <a:rPr lang="en-AU" sz="2000" b="1" dirty="0" smtClean="0">
                <a:solidFill>
                  <a:srgbClr val="0092D2"/>
                </a:solidFill>
                <a:latin typeface="Maven Pro" charset="0"/>
                <a:ea typeface="Maven Pro" charset="0"/>
                <a:cs typeface="Maven Pro" charset="0"/>
              </a:rPr>
              <a:t>Objective - Facilitate the design of a comprehensive and multi-disciplinary observing system for the Southern Ocean</a:t>
            </a:r>
          </a:p>
        </p:txBody>
      </p:sp>
      <p:sp>
        <p:nvSpPr>
          <p:cNvPr id="9" name="Content Placeholder 2"/>
          <p:cNvSpPr txBox="1">
            <a:spLocks/>
          </p:cNvSpPr>
          <p:nvPr/>
        </p:nvSpPr>
        <p:spPr>
          <a:xfrm>
            <a:off x="502025" y="1049810"/>
            <a:ext cx="8229600" cy="2584344"/>
          </a:xfrm>
          <a:prstGeom prst="rect">
            <a:avLst/>
          </a:prstGeom>
        </p:spPr>
        <p:txBody>
          <a:bodyPr/>
          <a:lstStyle/>
          <a:p>
            <a:pPr marL="4763" marR="0" lvl="0" indent="-4763" algn="l" defTabSz="457200" rtl="0" eaLnBrk="1" fontAlgn="auto" latinLnBrk="0" hangingPunct="1">
              <a:lnSpc>
                <a:spcPct val="100000"/>
              </a:lnSpc>
              <a:spcBef>
                <a:spcPct val="20000"/>
              </a:spcBef>
              <a:spcAft>
                <a:spcPts val="1200"/>
              </a:spcAft>
              <a:buClrTx/>
              <a:buSzTx/>
              <a:tabLst/>
              <a:defRPr/>
            </a:pPr>
            <a:r>
              <a:rPr kumimoji="0" lang="en-AU" sz="2000" b="0" i="0" u="none" strike="noStrike" kern="1200" cap="none" spc="0" normalizeH="0" baseline="0" noProof="0" dirty="0" smtClean="0">
                <a:ln>
                  <a:noFill/>
                </a:ln>
                <a:solidFill>
                  <a:schemeClr val="tx1"/>
                </a:solidFill>
                <a:effectLst/>
                <a:uLnTx/>
                <a:uFillTx/>
                <a:latin typeface="Maven Pro" charset="0"/>
                <a:ea typeface="Maven Pro" charset="0"/>
                <a:cs typeface="Maven Pro" charset="0"/>
              </a:rPr>
              <a:t>We must </a:t>
            </a:r>
            <a:r>
              <a:rPr lang="en-AU" sz="2000" dirty="0" smtClean="0">
                <a:latin typeface="Maven Pro" charset="0"/>
                <a:ea typeface="Maven Pro" charset="0"/>
                <a:cs typeface="Maven Pro" charset="0"/>
              </a:rPr>
              <a:t>articulate and prioritise our requirements in a quantifiable way</a:t>
            </a:r>
          </a:p>
          <a:p>
            <a:pPr marL="4763" marR="0" lvl="0" indent="-4763" algn="l" defTabSz="457200" rtl="0" eaLnBrk="1" fontAlgn="auto" latinLnBrk="0" hangingPunct="1">
              <a:lnSpc>
                <a:spcPct val="100000"/>
              </a:lnSpc>
              <a:spcBef>
                <a:spcPct val="20000"/>
              </a:spcBef>
              <a:spcAft>
                <a:spcPts val="1200"/>
              </a:spcAft>
              <a:buClrTx/>
              <a:buSzTx/>
              <a:tabLst/>
              <a:defRPr/>
            </a:pPr>
            <a:r>
              <a:rPr kumimoji="0" lang="en-AU" sz="2000" b="0" i="0" u="none" strike="noStrike" kern="1200" cap="none" spc="0" normalizeH="0" baseline="0" noProof="0" dirty="0" smtClean="0">
                <a:ln>
                  <a:noFill/>
                </a:ln>
                <a:solidFill>
                  <a:schemeClr val="tx1"/>
                </a:solidFill>
                <a:effectLst/>
                <a:uLnTx/>
                <a:uFillTx/>
                <a:latin typeface="Maven Pro" charset="0"/>
                <a:ea typeface="Maven Pro" charset="0"/>
                <a:cs typeface="Maven Pro" charset="0"/>
              </a:rPr>
              <a:t>Following the process</a:t>
            </a:r>
            <a:r>
              <a:rPr kumimoji="0" lang="en-AU" sz="2000" b="0" i="0" u="none" strike="noStrike" kern="1200" cap="none" spc="0" normalizeH="0" noProof="0" dirty="0" smtClean="0">
                <a:ln>
                  <a:noFill/>
                </a:ln>
                <a:solidFill>
                  <a:schemeClr val="tx1"/>
                </a:solidFill>
                <a:effectLst/>
                <a:uLnTx/>
                <a:uFillTx/>
                <a:latin typeface="Maven Pro" charset="0"/>
                <a:ea typeface="Maven Pro" charset="0"/>
                <a:cs typeface="Maven Pro" charset="0"/>
              </a:rPr>
              <a:t> defined in the Framework for Ocean Observing</a:t>
            </a:r>
          </a:p>
          <a:p>
            <a:pPr marL="4763" marR="0" lvl="0" indent="-4763" algn="l" defTabSz="457200" rtl="0" eaLnBrk="1" fontAlgn="auto" latinLnBrk="0" hangingPunct="1">
              <a:lnSpc>
                <a:spcPct val="100000"/>
              </a:lnSpc>
              <a:spcBef>
                <a:spcPct val="20000"/>
              </a:spcBef>
              <a:spcAft>
                <a:spcPts val="1200"/>
              </a:spcAft>
              <a:buClrTx/>
              <a:buSzTx/>
              <a:tabLst/>
              <a:defRPr/>
            </a:pPr>
            <a:endParaRPr lang="en-AU" sz="2000" dirty="0">
              <a:latin typeface="Maven Pro" charset="0"/>
              <a:ea typeface="Maven Pro" charset="0"/>
              <a:cs typeface="Maven Pro" charset="0"/>
            </a:endParaRPr>
          </a:p>
          <a:p>
            <a:pPr marL="342900" marR="0" lvl="0" indent="-342900" algn="l" defTabSz="457200" rtl="0" eaLnBrk="1" fontAlgn="auto" latinLnBrk="0" hangingPunct="1">
              <a:lnSpc>
                <a:spcPct val="100000"/>
              </a:lnSpc>
              <a:spcBef>
                <a:spcPct val="20000"/>
              </a:spcBef>
              <a:spcAft>
                <a:spcPts val="1200"/>
              </a:spcAft>
              <a:buClrTx/>
              <a:buSzTx/>
              <a:buFontTx/>
              <a:buChar char="-"/>
              <a:tabLst/>
              <a:defRPr/>
            </a:pPr>
            <a:r>
              <a:rPr kumimoji="0" lang="en-AU" sz="2000" b="0" i="0" u="none" strike="noStrike" kern="1200" cap="none" spc="0" normalizeH="0" noProof="0" dirty="0" smtClean="0">
                <a:ln>
                  <a:noFill/>
                </a:ln>
                <a:solidFill>
                  <a:schemeClr val="tx1"/>
                </a:solidFill>
                <a:effectLst/>
                <a:uLnTx/>
                <a:uFillTx/>
                <a:latin typeface="Maven Pro" charset="0"/>
                <a:ea typeface="Maven Pro" charset="0"/>
                <a:cs typeface="Maven Pro" charset="0"/>
              </a:rPr>
              <a:t>Identify </a:t>
            </a:r>
            <a:r>
              <a:rPr kumimoji="0" lang="en-AU" sz="2000" b="0" i="1" u="none" strike="noStrike" kern="1200" cap="none" spc="0" normalizeH="0" noProof="0" dirty="0" smtClean="0">
                <a:ln>
                  <a:noFill/>
                </a:ln>
                <a:solidFill>
                  <a:schemeClr val="tx1"/>
                </a:solidFill>
                <a:effectLst/>
                <a:uLnTx/>
                <a:uFillTx/>
                <a:latin typeface="Maven Pro" charset="0"/>
                <a:ea typeface="Maven Pro" charset="0"/>
                <a:cs typeface="Maven Pro" charset="0"/>
              </a:rPr>
              <a:t>candidate </a:t>
            </a:r>
            <a:r>
              <a:rPr kumimoji="0" lang="en-AU" sz="2000" b="0" u="none" strike="noStrike" kern="1200" cap="none" spc="0" normalizeH="0" noProof="0" dirty="0" smtClean="0">
                <a:ln>
                  <a:noFill/>
                </a:ln>
                <a:solidFill>
                  <a:schemeClr val="tx1"/>
                </a:solidFill>
                <a:effectLst/>
                <a:uLnTx/>
                <a:uFillTx/>
                <a:latin typeface="Maven Pro" charset="0"/>
                <a:ea typeface="Maven Pro" charset="0"/>
                <a:cs typeface="Maven Pro" charset="0"/>
              </a:rPr>
              <a:t>Essential Ocean Variables (EOVS)</a:t>
            </a:r>
          </a:p>
          <a:p>
            <a:pPr marL="342900" marR="0" lvl="0" indent="-342900" algn="l" defTabSz="457200" rtl="0" eaLnBrk="1" fontAlgn="auto" latinLnBrk="0" hangingPunct="1">
              <a:lnSpc>
                <a:spcPct val="100000"/>
              </a:lnSpc>
              <a:spcBef>
                <a:spcPct val="20000"/>
              </a:spcBef>
              <a:spcAft>
                <a:spcPts val="1200"/>
              </a:spcAft>
              <a:buClrTx/>
              <a:buSzTx/>
              <a:buFontTx/>
              <a:buChar char="-"/>
              <a:tabLst/>
              <a:defRPr/>
            </a:pPr>
            <a:r>
              <a:rPr lang="en-AU" sz="2000" i="0" dirty="0" smtClean="0">
                <a:latin typeface="Maven Pro" charset="0"/>
                <a:ea typeface="Maven Pro" charset="0"/>
                <a:cs typeface="Maven Pro" charset="0"/>
              </a:rPr>
              <a:t>Prioritise based on </a:t>
            </a:r>
            <a:r>
              <a:rPr lang="en-AU" sz="2000" i="1" dirty="0" smtClean="0">
                <a:latin typeface="Maven Pro" charset="0"/>
                <a:ea typeface="Maven Pro" charset="0"/>
                <a:cs typeface="Maven Pro" charset="0"/>
              </a:rPr>
              <a:t>feasibility</a:t>
            </a:r>
            <a:r>
              <a:rPr lang="en-AU" sz="2000" dirty="0" smtClean="0">
                <a:latin typeface="Maven Pro" charset="0"/>
                <a:ea typeface="Maven Pro" charset="0"/>
                <a:cs typeface="Maven Pro" charset="0"/>
              </a:rPr>
              <a:t> and </a:t>
            </a:r>
            <a:r>
              <a:rPr lang="en-AU" sz="2000" i="1" dirty="0" smtClean="0">
                <a:latin typeface="Maven Pro" charset="0"/>
                <a:ea typeface="Maven Pro" charset="0"/>
                <a:cs typeface="Maven Pro" charset="0"/>
              </a:rPr>
              <a:t>impact </a:t>
            </a:r>
            <a:r>
              <a:rPr lang="en-AU" sz="2000" dirty="0" smtClean="0">
                <a:latin typeface="Maven Pro" charset="0"/>
                <a:ea typeface="Maven Pro" charset="0"/>
                <a:cs typeface="Maven Pro" charset="0"/>
              </a:rPr>
              <a:t>= EOVs</a:t>
            </a:r>
          </a:p>
          <a:p>
            <a:pPr marL="342900" marR="0" lvl="0" indent="-342900" algn="l" defTabSz="457200" rtl="0" eaLnBrk="1" fontAlgn="auto" latinLnBrk="0" hangingPunct="1">
              <a:lnSpc>
                <a:spcPct val="100000"/>
              </a:lnSpc>
              <a:spcBef>
                <a:spcPct val="20000"/>
              </a:spcBef>
              <a:spcAft>
                <a:spcPts val="1200"/>
              </a:spcAft>
              <a:buClrTx/>
              <a:buSzTx/>
              <a:buFontTx/>
              <a:buChar char="-"/>
              <a:tabLst/>
              <a:defRPr/>
            </a:pPr>
            <a:r>
              <a:rPr kumimoji="0" lang="en-AU" sz="2000" b="0" i="0" u="none" strike="noStrike" kern="1200" cap="none" spc="0" normalizeH="0" noProof="0" dirty="0" smtClean="0">
                <a:ln>
                  <a:noFill/>
                </a:ln>
                <a:solidFill>
                  <a:schemeClr val="tx1"/>
                </a:solidFill>
                <a:effectLst/>
                <a:uLnTx/>
                <a:uFillTx/>
                <a:latin typeface="Maven Pro" charset="0"/>
                <a:ea typeface="Maven Pro" charset="0"/>
                <a:cs typeface="Maven Pro" charset="0"/>
              </a:rPr>
              <a:t>Quantify sampling requirements</a:t>
            </a:r>
          </a:p>
          <a:p>
            <a:pPr marL="4763" marR="0" lvl="0" indent="-4763" algn="l" defTabSz="457200" rtl="0" eaLnBrk="1" fontAlgn="auto" latinLnBrk="0" hangingPunct="1">
              <a:lnSpc>
                <a:spcPct val="100000"/>
              </a:lnSpc>
              <a:spcBef>
                <a:spcPct val="20000"/>
              </a:spcBef>
              <a:spcAft>
                <a:spcPts val="1200"/>
              </a:spcAft>
              <a:buClrTx/>
              <a:buSzTx/>
              <a:tabLst/>
              <a:defRPr/>
            </a:pPr>
            <a:endParaRPr kumimoji="0" lang="en-AU" sz="2000" b="1" i="0" u="none" strike="noStrike" kern="1200" cap="none" spc="0" normalizeH="0" baseline="0" noProof="0" dirty="0" smtClean="0">
              <a:ln>
                <a:noFill/>
              </a:ln>
              <a:solidFill>
                <a:schemeClr val="tx1"/>
              </a:solidFill>
              <a:effectLst/>
              <a:uLnTx/>
              <a:uFillTx/>
              <a:latin typeface="Maven Pro" charset="0"/>
              <a:ea typeface="Maven Pro" charset="0"/>
              <a:cs typeface="Maven Pro" charset="0"/>
            </a:endParaRPr>
          </a:p>
        </p:txBody>
      </p:sp>
    </p:spTree>
    <p:extLst>
      <p:ext uri="{BB962C8B-B14F-4D97-AF65-F5344CB8AC3E}">
        <p14:creationId xmlns:p14="http://schemas.microsoft.com/office/powerpoint/2010/main" val="20291667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74162" y="1056266"/>
            <a:ext cx="4332165" cy="1599606"/>
          </a:xfrm>
          <a:prstGeom prst="rect">
            <a:avLst/>
          </a:prstGeom>
        </p:spPr>
        <p:txBody>
          <a:bodyPr/>
          <a:lstStyle/>
          <a:p>
            <a:pPr marL="457200" marR="0" lvl="0" indent="-457200" algn="l" defTabSz="457200" rtl="0" eaLnBrk="1" fontAlgn="auto" latinLnBrk="0" hangingPunct="1">
              <a:lnSpc>
                <a:spcPct val="100000"/>
              </a:lnSpc>
              <a:spcBef>
                <a:spcPct val="20000"/>
              </a:spcBef>
              <a:spcAft>
                <a:spcPts val="1200"/>
              </a:spcAft>
              <a:buClrTx/>
              <a:buSzTx/>
              <a:buAutoNum type="arabicParenR"/>
              <a:tabLst/>
              <a:defRPr/>
            </a:pPr>
            <a:r>
              <a:rPr kumimoji="0" lang="en-AU" sz="2000" b="0" i="0" u="none" strike="noStrike" kern="1200" cap="none" spc="0" normalizeH="0" baseline="0" noProof="0" dirty="0" smtClean="0">
                <a:ln>
                  <a:noFill/>
                </a:ln>
                <a:solidFill>
                  <a:schemeClr val="tx1"/>
                </a:solidFill>
                <a:effectLst/>
                <a:uLnTx/>
                <a:uFillTx/>
                <a:latin typeface="Maven Pro" charset="0"/>
                <a:ea typeface="Maven Pro" charset="0"/>
                <a:cs typeface="Maven Pro" charset="0"/>
              </a:rPr>
              <a:t>Heat and Freshwater movement</a:t>
            </a:r>
          </a:p>
          <a:p>
            <a:pPr marL="457200" marR="0" lvl="0" indent="-457200" algn="l" defTabSz="457200" rtl="0" eaLnBrk="1" fontAlgn="auto" latinLnBrk="0" hangingPunct="1">
              <a:lnSpc>
                <a:spcPct val="100000"/>
              </a:lnSpc>
              <a:spcBef>
                <a:spcPct val="20000"/>
              </a:spcBef>
              <a:spcAft>
                <a:spcPts val="1200"/>
              </a:spcAft>
              <a:buClrTx/>
              <a:buSzTx/>
              <a:buAutoNum type="arabicParenR"/>
              <a:tabLst/>
              <a:defRPr/>
            </a:pPr>
            <a:r>
              <a:rPr lang="en-AU" sz="2000" noProof="0" dirty="0" smtClean="0">
                <a:latin typeface="Maven Pro" charset="0"/>
                <a:ea typeface="Maven Pro" charset="0"/>
                <a:cs typeface="Maven Pro" charset="0"/>
              </a:rPr>
              <a:t>Overturning circulation</a:t>
            </a:r>
          </a:p>
          <a:p>
            <a:pPr marL="457200" marR="0" lvl="0" indent="-457200" algn="l" defTabSz="457200" rtl="0" eaLnBrk="1" fontAlgn="auto" latinLnBrk="0" hangingPunct="1">
              <a:lnSpc>
                <a:spcPct val="100000"/>
              </a:lnSpc>
              <a:spcBef>
                <a:spcPct val="20000"/>
              </a:spcBef>
              <a:spcAft>
                <a:spcPts val="1200"/>
              </a:spcAft>
              <a:buClrTx/>
              <a:buSzTx/>
              <a:buAutoNum type="arabicParenR"/>
              <a:tabLst/>
              <a:defRPr/>
            </a:pPr>
            <a:r>
              <a:rPr kumimoji="0" lang="en-AU" sz="2000" b="0" i="0" u="none" strike="noStrike" kern="1200" cap="none" spc="0" normalizeH="0" dirty="0" smtClean="0">
                <a:ln>
                  <a:noFill/>
                </a:ln>
                <a:solidFill>
                  <a:schemeClr val="tx1"/>
                </a:solidFill>
                <a:effectLst/>
                <a:uLnTx/>
                <a:uFillTx/>
                <a:latin typeface="Maven Pro" charset="0"/>
                <a:ea typeface="Maven Pro" charset="0"/>
                <a:cs typeface="Maven Pro" charset="0"/>
              </a:rPr>
              <a:t>Ice Shelves and sea level</a:t>
            </a:r>
          </a:p>
          <a:p>
            <a:pPr marL="457200" marR="0" lvl="0" indent="-457200" algn="l" defTabSz="457200" rtl="0" eaLnBrk="1" fontAlgn="auto" latinLnBrk="0" hangingPunct="1">
              <a:lnSpc>
                <a:spcPct val="100000"/>
              </a:lnSpc>
              <a:spcBef>
                <a:spcPct val="20000"/>
              </a:spcBef>
              <a:spcAft>
                <a:spcPts val="1200"/>
              </a:spcAft>
              <a:buClrTx/>
              <a:buSzTx/>
              <a:buAutoNum type="arabicParenR"/>
              <a:tabLst/>
              <a:defRPr/>
            </a:pPr>
            <a:r>
              <a:rPr lang="en-AU" sz="2000" dirty="0" smtClean="0">
                <a:latin typeface="Maven Pro" charset="0"/>
                <a:ea typeface="Maven Pro" charset="0"/>
                <a:cs typeface="Maven Pro" charset="0"/>
              </a:rPr>
              <a:t>Carbon</a:t>
            </a:r>
          </a:p>
          <a:p>
            <a:pPr marL="457200" marR="0" lvl="0" indent="-457200" algn="l" defTabSz="457200" rtl="0" eaLnBrk="1" fontAlgn="auto" latinLnBrk="0" hangingPunct="1">
              <a:lnSpc>
                <a:spcPct val="100000"/>
              </a:lnSpc>
              <a:spcBef>
                <a:spcPct val="20000"/>
              </a:spcBef>
              <a:spcAft>
                <a:spcPts val="1200"/>
              </a:spcAft>
              <a:buClrTx/>
              <a:buSzTx/>
              <a:buAutoNum type="arabicParenR"/>
              <a:tabLst/>
              <a:defRPr/>
            </a:pPr>
            <a:r>
              <a:rPr kumimoji="0" lang="en-AU" sz="2000" b="0" i="0" u="none" strike="noStrike" kern="1200" cap="none" spc="0" normalizeH="0" dirty="0" smtClean="0">
                <a:ln>
                  <a:noFill/>
                </a:ln>
                <a:solidFill>
                  <a:schemeClr val="tx1"/>
                </a:solidFill>
                <a:effectLst/>
                <a:uLnTx/>
                <a:uFillTx/>
                <a:latin typeface="Maven Pro" charset="0"/>
                <a:ea typeface="Maven Pro" charset="0"/>
                <a:cs typeface="Maven Pro" charset="0"/>
              </a:rPr>
              <a:t>Sea ice</a:t>
            </a:r>
          </a:p>
          <a:p>
            <a:pPr marL="457200" marR="0" lvl="0" indent="-457200" algn="l" defTabSz="457200" rtl="0" eaLnBrk="1" fontAlgn="auto" latinLnBrk="0" hangingPunct="1">
              <a:lnSpc>
                <a:spcPct val="100000"/>
              </a:lnSpc>
              <a:spcBef>
                <a:spcPct val="20000"/>
              </a:spcBef>
              <a:spcAft>
                <a:spcPts val="1200"/>
              </a:spcAft>
              <a:buClrTx/>
              <a:buSzTx/>
              <a:buAutoNum type="arabicParenR"/>
              <a:tabLst/>
              <a:defRPr/>
            </a:pPr>
            <a:r>
              <a:rPr lang="en-AU" sz="2000" dirty="0" smtClean="0">
                <a:latin typeface="Maven Pro" charset="0"/>
                <a:ea typeface="Maven Pro" charset="0"/>
                <a:cs typeface="Maven Pro" charset="0"/>
              </a:rPr>
              <a:t>Ecosystems</a:t>
            </a:r>
            <a:endParaRPr kumimoji="0" lang="en-AU" sz="2000" b="0" i="0" u="none" strike="noStrike" kern="1200" cap="none" spc="0" normalizeH="0" dirty="0" smtClean="0">
              <a:ln>
                <a:noFill/>
              </a:ln>
              <a:solidFill>
                <a:schemeClr val="tx1"/>
              </a:solidFill>
              <a:effectLst/>
              <a:uLnTx/>
              <a:uFillTx/>
              <a:latin typeface="Maven Pro" charset="0"/>
              <a:ea typeface="Maven Pro" charset="0"/>
              <a:cs typeface="Maven Pro" charset="0"/>
            </a:endParaRPr>
          </a:p>
          <a:p>
            <a:pPr marL="457200" marR="0" lvl="0" indent="-457200" algn="l" defTabSz="457200" rtl="0" eaLnBrk="1" fontAlgn="auto" latinLnBrk="0" hangingPunct="1">
              <a:lnSpc>
                <a:spcPct val="100000"/>
              </a:lnSpc>
              <a:spcBef>
                <a:spcPct val="20000"/>
              </a:spcBef>
              <a:spcAft>
                <a:spcPts val="1200"/>
              </a:spcAft>
              <a:buClrTx/>
              <a:buSzTx/>
              <a:buAutoNum type="arabicParenR"/>
              <a:tabLst/>
              <a:defRPr/>
            </a:pPr>
            <a:endParaRPr kumimoji="0" lang="en-AU" sz="2000" b="0" i="0" u="none" strike="noStrike" kern="1200" cap="none" spc="0" normalizeH="0" noProof="0" dirty="0" smtClean="0">
              <a:ln>
                <a:noFill/>
              </a:ln>
              <a:solidFill>
                <a:schemeClr val="tx1"/>
              </a:solidFill>
              <a:effectLst/>
              <a:uLnTx/>
              <a:uFillTx/>
              <a:latin typeface="Maven Pro" charset="0"/>
              <a:ea typeface="Maven Pro" charset="0"/>
              <a:cs typeface="Maven Pro" charset="0"/>
            </a:endParaRPr>
          </a:p>
          <a:p>
            <a:pPr marL="4763" marR="0" lvl="0" indent="-4763" algn="l" defTabSz="457200" rtl="0" eaLnBrk="1" fontAlgn="auto" latinLnBrk="0" hangingPunct="1">
              <a:lnSpc>
                <a:spcPct val="100000"/>
              </a:lnSpc>
              <a:spcBef>
                <a:spcPct val="20000"/>
              </a:spcBef>
              <a:spcAft>
                <a:spcPts val="1200"/>
              </a:spcAft>
              <a:buClrTx/>
              <a:buSzTx/>
              <a:tabLst/>
              <a:defRPr/>
            </a:pPr>
            <a:endParaRPr kumimoji="0" lang="en-AU" sz="2000" b="1" i="0" u="none" strike="noStrike" kern="1200" cap="none" spc="0" normalizeH="0" baseline="0" noProof="0" dirty="0" smtClean="0">
              <a:ln>
                <a:noFill/>
              </a:ln>
              <a:solidFill>
                <a:schemeClr val="tx1"/>
              </a:solidFill>
              <a:effectLst/>
              <a:uLnTx/>
              <a:uFillTx/>
              <a:latin typeface="Maven Pro" charset="0"/>
              <a:ea typeface="Maven Pro" charset="0"/>
              <a:cs typeface="Maven Pro" charset="0"/>
            </a:endParaRPr>
          </a:p>
        </p:txBody>
      </p:sp>
      <p:sp>
        <p:nvSpPr>
          <p:cNvPr id="5" name="Content Placeholder 2"/>
          <p:cNvSpPr txBox="1">
            <a:spLocks/>
          </p:cNvSpPr>
          <p:nvPr/>
        </p:nvSpPr>
        <p:spPr>
          <a:xfrm>
            <a:off x="5046296" y="1056266"/>
            <a:ext cx="4332165" cy="1599606"/>
          </a:xfrm>
          <a:prstGeom prst="rect">
            <a:avLst/>
          </a:prstGeom>
        </p:spPr>
        <p:txBody>
          <a:bodyPr/>
          <a:lstStyle/>
          <a:p>
            <a:pPr marL="4763" marR="0" lvl="0" indent="-4763" algn="l" defTabSz="457200" rtl="0" eaLnBrk="1" fontAlgn="auto" latinLnBrk="0" hangingPunct="1">
              <a:lnSpc>
                <a:spcPct val="100000"/>
              </a:lnSpc>
              <a:spcBef>
                <a:spcPct val="20000"/>
              </a:spcBef>
              <a:spcAft>
                <a:spcPts val="1200"/>
              </a:spcAft>
              <a:buClrTx/>
              <a:buSzTx/>
              <a:tabLst/>
              <a:defRPr/>
            </a:pPr>
            <a:r>
              <a:rPr lang="en-AU" sz="2000" dirty="0" smtClean="0">
                <a:latin typeface="Maven Pro" charset="0"/>
                <a:ea typeface="Maven Pro" charset="0"/>
                <a:cs typeface="Maven Pro" charset="0"/>
              </a:rPr>
              <a:t>(Based on OOPC-GOOS-GCOS)</a:t>
            </a:r>
          </a:p>
          <a:p>
            <a:pPr marL="4763" indent="-4763">
              <a:spcBef>
                <a:spcPct val="20000"/>
              </a:spcBef>
              <a:spcAft>
                <a:spcPts val="1200"/>
              </a:spcAft>
              <a:defRPr/>
            </a:pPr>
            <a:r>
              <a:rPr lang="en-AU" sz="2000" dirty="0" smtClean="0">
                <a:latin typeface="Maven Pro" charset="0"/>
                <a:ea typeface="Maven Pro" charset="0"/>
                <a:cs typeface="Maven Pro" charset="0"/>
              </a:rPr>
              <a:t>(Based on OOPC-GOOS-GCOS)</a:t>
            </a:r>
            <a:endParaRPr lang="en-AU" sz="2000" dirty="0">
              <a:latin typeface="Maven Pro" charset="0"/>
              <a:ea typeface="Maven Pro" charset="0"/>
              <a:cs typeface="Maven Pro" charset="0"/>
            </a:endParaRPr>
          </a:p>
          <a:p>
            <a:pPr marL="4763" marR="0" lvl="0" indent="-4763" algn="l" defTabSz="457200" rtl="0" eaLnBrk="1" fontAlgn="auto" latinLnBrk="0" hangingPunct="1">
              <a:lnSpc>
                <a:spcPct val="100000"/>
              </a:lnSpc>
              <a:spcBef>
                <a:spcPct val="20000"/>
              </a:spcBef>
              <a:spcAft>
                <a:spcPts val="1200"/>
              </a:spcAft>
              <a:buClrTx/>
              <a:buSzTx/>
              <a:tabLst/>
              <a:defRPr/>
            </a:pPr>
            <a:r>
              <a:rPr kumimoji="0" lang="en-AU" sz="2000" i="0" u="none" strike="noStrike" kern="1200" cap="none" spc="0" normalizeH="0" baseline="0" noProof="0" dirty="0" smtClean="0">
                <a:ln>
                  <a:noFill/>
                </a:ln>
                <a:solidFill>
                  <a:schemeClr val="tx1"/>
                </a:solidFill>
                <a:effectLst/>
                <a:uLnTx/>
                <a:uFillTx/>
                <a:latin typeface="Maven Pro" charset="0"/>
                <a:ea typeface="Maven Pro" charset="0"/>
                <a:cs typeface="Maven Pro" charset="0"/>
              </a:rPr>
              <a:t>(SOOS-led, FRISP input)</a:t>
            </a:r>
          </a:p>
          <a:p>
            <a:pPr marL="4763" marR="0" lvl="0" indent="-4763" algn="l" defTabSz="457200" rtl="0" eaLnBrk="1" fontAlgn="auto" latinLnBrk="0" hangingPunct="1">
              <a:lnSpc>
                <a:spcPct val="100000"/>
              </a:lnSpc>
              <a:spcBef>
                <a:spcPct val="20000"/>
              </a:spcBef>
              <a:spcAft>
                <a:spcPts val="1200"/>
              </a:spcAft>
              <a:buClrTx/>
              <a:buSzTx/>
              <a:tabLst/>
              <a:defRPr/>
            </a:pPr>
            <a:r>
              <a:rPr lang="en-AU" sz="2000" dirty="0" smtClean="0">
                <a:latin typeface="Maven Pro" charset="0"/>
                <a:ea typeface="Maven Pro" charset="0"/>
                <a:cs typeface="Maven Pro" charset="0"/>
              </a:rPr>
              <a:t>(Taken from IOCCP-GOOS)</a:t>
            </a:r>
          </a:p>
          <a:p>
            <a:pPr marL="4763" marR="0" lvl="0" indent="-4763" algn="l" defTabSz="457200" rtl="0" eaLnBrk="1" fontAlgn="auto" latinLnBrk="0" hangingPunct="1">
              <a:lnSpc>
                <a:spcPct val="100000"/>
              </a:lnSpc>
              <a:spcBef>
                <a:spcPct val="20000"/>
              </a:spcBef>
              <a:spcAft>
                <a:spcPts val="1200"/>
              </a:spcAft>
              <a:buClrTx/>
              <a:buSzTx/>
              <a:tabLst/>
              <a:defRPr/>
            </a:pPr>
            <a:r>
              <a:rPr kumimoji="0" lang="en-AU" sz="2000" i="0" u="none" strike="noStrike" kern="1200" cap="none" spc="0" normalizeH="0" baseline="0" noProof="0" dirty="0" smtClean="0">
                <a:ln>
                  <a:noFill/>
                </a:ln>
                <a:solidFill>
                  <a:schemeClr val="tx1"/>
                </a:solidFill>
                <a:effectLst/>
                <a:uLnTx/>
                <a:uFillTx/>
                <a:latin typeface="Maven Pro" charset="0"/>
                <a:ea typeface="Maven Pro" charset="0"/>
                <a:cs typeface="Maven Pro" charset="0"/>
              </a:rPr>
              <a:t>(Provided by </a:t>
            </a:r>
            <a:r>
              <a:rPr kumimoji="0" lang="en-AU" sz="2000" i="0" u="none" strike="noStrike" kern="1200" cap="none" spc="0" normalizeH="0" baseline="0" noProof="0" dirty="0" err="1" smtClean="0">
                <a:ln>
                  <a:noFill/>
                </a:ln>
                <a:solidFill>
                  <a:schemeClr val="tx1"/>
                </a:solidFill>
                <a:effectLst/>
                <a:uLnTx/>
                <a:uFillTx/>
                <a:latin typeface="Maven Pro" charset="0"/>
                <a:ea typeface="Maven Pro" charset="0"/>
                <a:cs typeface="Maven Pro" charset="0"/>
              </a:rPr>
              <a:t>ASPeCt</a:t>
            </a:r>
            <a:r>
              <a:rPr kumimoji="0" lang="en-AU" sz="2000" i="0" u="none" strike="noStrike" kern="1200" cap="none" spc="0" normalizeH="0" baseline="0" noProof="0" dirty="0" smtClean="0">
                <a:ln>
                  <a:noFill/>
                </a:ln>
                <a:solidFill>
                  <a:schemeClr val="tx1"/>
                </a:solidFill>
                <a:effectLst/>
                <a:uLnTx/>
                <a:uFillTx/>
                <a:latin typeface="Maven Pro" charset="0"/>
                <a:ea typeface="Maven Pro" charset="0"/>
                <a:cs typeface="Maven Pro" charset="0"/>
              </a:rPr>
              <a:t>)</a:t>
            </a:r>
          </a:p>
          <a:p>
            <a:pPr marL="4763" marR="0" lvl="0" indent="-4763" algn="l" defTabSz="457200" rtl="0" eaLnBrk="1" fontAlgn="auto" latinLnBrk="0" hangingPunct="1">
              <a:lnSpc>
                <a:spcPct val="100000"/>
              </a:lnSpc>
              <a:spcBef>
                <a:spcPct val="20000"/>
              </a:spcBef>
              <a:spcAft>
                <a:spcPts val="1200"/>
              </a:spcAft>
              <a:buClrTx/>
              <a:buSzTx/>
              <a:tabLst/>
              <a:defRPr/>
            </a:pPr>
            <a:r>
              <a:rPr lang="en-AU" sz="2000" dirty="0" smtClean="0">
                <a:latin typeface="Maven Pro" charset="0"/>
                <a:ea typeface="Maven Pro" charset="0"/>
                <a:cs typeface="Maven Pro" charset="0"/>
              </a:rPr>
              <a:t>(SOOS-led)</a:t>
            </a:r>
            <a:endParaRPr kumimoji="0" lang="en-AU" sz="2000" i="0" u="none" strike="noStrike" kern="1200" cap="none" spc="0" normalizeH="0" baseline="0" noProof="0" dirty="0" smtClean="0">
              <a:ln>
                <a:noFill/>
              </a:ln>
              <a:solidFill>
                <a:schemeClr val="tx1"/>
              </a:solidFill>
              <a:effectLst/>
              <a:uLnTx/>
              <a:uFillTx/>
              <a:latin typeface="Maven Pro" charset="0"/>
              <a:ea typeface="Maven Pro" charset="0"/>
              <a:cs typeface="Maven Pro" charset="0"/>
            </a:endParaRPr>
          </a:p>
          <a:p>
            <a:pPr marL="4763" marR="0" lvl="0" indent="-4763" algn="l" defTabSz="457200" rtl="0" eaLnBrk="1" fontAlgn="auto" latinLnBrk="0" hangingPunct="1">
              <a:lnSpc>
                <a:spcPct val="100000"/>
              </a:lnSpc>
              <a:spcBef>
                <a:spcPct val="20000"/>
              </a:spcBef>
              <a:spcAft>
                <a:spcPts val="1200"/>
              </a:spcAft>
              <a:buClrTx/>
              <a:buSzTx/>
              <a:tabLst/>
              <a:defRPr/>
            </a:pPr>
            <a:endParaRPr kumimoji="0" lang="en-AU" sz="2000" i="0" u="none" strike="noStrike" kern="1200" cap="none" spc="0" normalizeH="0" baseline="0" noProof="0" dirty="0" smtClean="0">
              <a:ln>
                <a:noFill/>
              </a:ln>
              <a:solidFill>
                <a:schemeClr val="tx1"/>
              </a:solidFill>
              <a:effectLst/>
              <a:uLnTx/>
              <a:uFillTx/>
              <a:latin typeface="Maven Pro" charset="0"/>
              <a:ea typeface="Maven Pro" charset="0"/>
              <a:cs typeface="Maven Pro" charset="0"/>
            </a:endParaRPr>
          </a:p>
        </p:txBody>
      </p:sp>
      <p:sp>
        <p:nvSpPr>
          <p:cNvPr id="6" name="Content Placeholder 2"/>
          <p:cNvSpPr txBox="1">
            <a:spLocks/>
          </p:cNvSpPr>
          <p:nvPr/>
        </p:nvSpPr>
        <p:spPr>
          <a:xfrm>
            <a:off x="374162" y="322980"/>
            <a:ext cx="4332165" cy="439020"/>
          </a:xfrm>
          <a:prstGeom prst="rect">
            <a:avLst/>
          </a:prstGeom>
        </p:spPr>
        <p:txBody>
          <a:bodyPr/>
          <a:lstStyle/>
          <a:p>
            <a:pPr marR="0" lvl="0" algn="l" defTabSz="457200" rtl="0" eaLnBrk="1" fontAlgn="auto" latinLnBrk="0" hangingPunct="1">
              <a:lnSpc>
                <a:spcPct val="100000"/>
              </a:lnSpc>
              <a:spcBef>
                <a:spcPct val="20000"/>
              </a:spcBef>
              <a:spcAft>
                <a:spcPts val="1200"/>
              </a:spcAft>
              <a:buClrTx/>
              <a:buSzTx/>
              <a:tabLst/>
              <a:defRPr/>
            </a:pPr>
            <a:r>
              <a:rPr kumimoji="0" lang="en-AU" sz="2000" b="1" i="0" u="none" strike="noStrike" kern="1200" cap="none" spc="0" normalizeH="0" noProof="0" dirty="0" smtClean="0">
                <a:ln>
                  <a:noFill/>
                </a:ln>
                <a:solidFill>
                  <a:schemeClr val="tx1"/>
                </a:solidFill>
                <a:effectLst/>
                <a:uLnTx/>
                <a:uFillTx/>
                <a:latin typeface="Maven Pro" charset="0"/>
                <a:ea typeface="Maven Pro" charset="0"/>
                <a:cs typeface="Maven Pro" charset="0"/>
              </a:rPr>
              <a:t>SOOS </a:t>
            </a:r>
            <a:r>
              <a:rPr kumimoji="0" lang="en-AU" sz="2000" b="1" i="0" u="none" strike="noStrike" kern="1200" cap="none" spc="0" normalizeH="0" noProof="0" smtClean="0">
                <a:ln>
                  <a:noFill/>
                </a:ln>
                <a:solidFill>
                  <a:schemeClr val="tx1"/>
                </a:solidFill>
                <a:effectLst/>
                <a:uLnTx/>
                <a:uFillTx/>
                <a:latin typeface="Maven Pro" charset="0"/>
                <a:ea typeface="Maven Pro" charset="0"/>
                <a:cs typeface="Maven Pro" charset="0"/>
              </a:rPr>
              <a:t>Science Theme</a:t>
            </a:r>
            <a:endParaRPr kumimoji="0" lang="en-AU" sz="2000" b="1" i="0" u="none" strike="noStrike" kern="1200" cap="none" spc="0" normalizeH="0" noProof="0" dirty="0" smtClean="0">
              <a:ln>
                <a:noFill/>
              </a:ln>
              <a:solidFill>
                <a:schemeClr val="tx1"/>
              </a:solidFill>
              <a:effectLst/>
              <a:uLnTx/>
              <a:uFillTx/>
              <a:latin typeface="Maven Pro" charset="0"/>
              <a:ea typeface="Maven Pro" charset="0"/>
              <a:cs typeface="Maven Pro" charset="0"/>
            </a:endParaRPr>
          </a:p>
          <a:p>
            <a:pPr marL="4763" marR="0" lvl="0" indent="-4763" algn="l" defTabSz="457200" rtl="0" eaLnBrk="1" fontAlgn="auto" latinLnBrk="0" hangingPunct="1">
              <a:lnSpc>
                <a:spcPct val="100000"/>
              </a:lnSpc>
              <a:spcBef>
                <a:spcPct val="20000"/>
              </a:spcBef>
              <a:spcAft>
                <a:spcPts val="1200"/>
              </a:spcAft>
              <a:buClrTx/>
              <a:buSzTx/>
              <a:tabLst/>
              <a:defRPr/>
            </a:pPr>
            <a:endParaRPr kumimoji="0" lang="en-AU" sz="2000" b="1" i="0" u="none" strike="noStrike" kern="1200" cap="none" spc="0" normalizeH="0" baseline="0" noProof="0" dirty="0" smtClean="0">
              <a:ln>
                <a:noFill/>
              </a:ln>
              <a:solidFill>
                <a:schemeClr val="tx1"/>
              </a:solidFill>
              <a:effectLst/>
              <a:uLnTx/>
              <a:uFillTx/>
              <a:latin typeface="Maven Pro" charset="0"/>
              <a:ea typeface="Maven Pro" charset="0"/>
              <a:cs typeface="Maven Pro" charset="0"/>
            </a:endParaRPr>
          </a:p>
        </p:txBody>
      </p:sp>
    </p:spTree>
    <p:extLst>
      <p:ext uri="{BB962C8B-B14F-4D97-AF65-F5344CB8AC3E}">
        <p14:creationId xmlns:p14="http://schemas.microsoft.com/office/powerpoint/2010/main" val="9277070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CandidatesForEOV.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69" y="-522533"/>
            <a:ext cx="10610281" cy="7497763"/>
          </a:xfrm>
          <a:prstGeom prst="rect">
            <a:avLst/>
          </a:prstGeom>
        </p:spPr>
      </p:pic>
    </p:spTree>
    <p:extLst>
      <p:ext uri="{BB962C8B-B14F-4D97-AF65-F5344CB8AC3E}">
        <p14:creationId xmlns:p14="http://schemas.microsoft.com/office/powerpoint/2010/main" val="20072004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G_4932.JPG"/>
          <p:cNvPicPr>
            <a:picLocks noChangeAspect="1"/>
          </p:cNvPicPr>
          <p:nvPr/>
        </p:nvPicPr>
        <p:blipFill>
          <a:blip r:embed="rId3"/>
          <a:stretch>
            <a:fillRect/>
          </a:stretch>
        </p:blipFill>
        <p:spPr>
          <a:xfrm>
            <a:off x="-190346" y="-113176"/>
            <a:ext cx="9695831" cy="7271873"/>
          </a:xfrm>
          <a:prstGeom prst="rect">
            <a:avLst/>
          </a:prstGeom>
        </p:spPr>
      </p:pic>
      <p:sp>
        <p:nvSpPr>
          <p:cNvPr id="3" name="Content Placeholder 2"/>
          <p:cNvSpPr>
            <a:spLocks noGrp="1"/>
          </p:cNvSpPr>
          <p:nvPr>
            <p:ph idx="1"/>
          </p:nvPr>
        </p:nvSpPr>
        <p:spPr>
          <a:xfrm>
            <a:off x="144549" y="6470"/>
            <a:ext cx="8834252" cy="1341563"/>
          </a:xfrm>
          <a:solidFill>
            <a:srgbClr val="FFFFFF">
              <a:alpha val="43000"/>
            </a:srgbClr>
          </a:solidFill>
        </p:spPr>
        <p:txBody>
          <a:bodyPr/>
          <a:lstStyle/>
          <a:p>
            <a:r>
              <a:rPr lang="en-AU" sz="2000" dirty="0" smtClean="0">
                <a:latin typeface="Maven Pro" charset="0"/>
                <a:ea typeface="Maven Pro" charset="0"/>
                <a:cs typeface="Maven Pro" charset="0"/>
              </a:rPr>
              <a:t>The Southern Ocean Observing System facilitates the collection and delivery of essential observations on variability and change of Southern Ocean systems to all international stakeholders, through design, advocacy, and implementation of cost-effective observing and data delivery systems. </a:t>
            </a:r>
            <a:endParaRPr lang="en-AU" sz="2000" dirty="0">
              <a:latin typeface="Maven Pro" charset="0"/>
              <a:ea typeface="Maven Pro" charset="0"/>
              <a:cs typeface="Maven Pro" charset="0"/>
            </a:endParaRPr>
          </a:p>
        </p:txBody>
      </p:sp>
      <p:sp>
        <p:nvSpPr>
          <p:cNvPr id="5" name="TextBox 4"/>
          <p:cNvSpPr txBox="1"/>
          <p:nvPr/>
        </p:nvSpPr>
        <p:spPr>
          <a:xfrm>
            <a:off x="8244313" y="5670417"/>
            <a:ext cx="1020983" cy="276999"/>
          </a:xfrm>
          <a:prstGeom prst="rect">
            <a:avLst/>
          </a:prstGeom>
          <a:noFill/>
        </p:spPr>
        <p:txBody>
          <a:bodyPr wrap="none" rtlCol="0">
            <a:spAutoFit/>
          </a:bodyPr>
          <a:lstStyle/>
          <a:p>
            <a:r>
              <a:rPr lang="en-US" sz="1200" dirty="0" smtClean="0">
                <a:solidFill>
                  <a:schemeClr val="tx1">
                    <a:lumMod val="75000"/>
                    <a:lumOff val="25000"/>
                  </a:schemeClr>
                </a:solidFill>
              </a:rPr>
              <a:t>B. Wallis AAD</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264971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41011" y="1177705"/>
            <a:ext cx="3893264" cy="432020"/>
          </a:xfrm>
        </p:spPr>
        <p:txBody>
          <a:bodyPr/>
          <a:lstStyle/>
          <a:p>
            <a:r>
              <a:rPr lang="en-US" sz="4000" dirty="0" smtClean="0">
                <a:latin typeface="Maven Pro" charset="0"/>
                <a:ea typeface="Maven Pro" charset="0"/>
                <a:cs typeface="Maven Pro" charset="0"/>
              </a:rPr>
              <a:t>www.soos.aq</a:t>
            </a:r>
          </a:p>
        </p:txBody>
      </p:sp>
      <p:pic>
        <p:nvPicPr>
          <p:cNvPr id="4" name="Picture 3" descr="SOOS-O.pdf"/>
          <p:cNvPicPr>
            <a:picLocks noChangeAspect="1"/>
          </p:cNvPicPr>
          <p:nvPr/>
        </p:nvPicPr>
        <p:blipFill>
          <a:blip r:embed="rId3"/>
          <a:stretch>
            <a:fillRect/>
          </a:stretch>
        </p:blipFill>
        <p:spPr>
          <a:xfrm>
            <a:off x="-276376" y="-440014"/>
            <a:ext cx="4097808" cy="3866292"/>
          </a:xfrm>
          <a:prstGeom prst="rect">
            <a:avLst/>
          </a:prstGeom>
        </p:spPr>
      </p:pic>
      <p:grpSp>
        <p:nvGrpSpPr>
          <p:cNvPr id="5" name="Group 4"/>
          <p:cNvGrpSpPr/>
          <p:nvPr/>
        </p:nvGrpSpPr>
        <p:grpSpPr>
          <a:xfrm>
            <a:off x="1076831" y="3398241"/>
            <a:ext cx="2127349" cy="767877"/>
            <a:chOff x="953922" y="4323049"/>
            <a:chExt cx="2552883" cy="920172"/>
          </a:xfrm>
        </p:grpSpPr>
        <p:pic>
          <p:nvPicPr>
            <p:cNvPr id="6" name="Picture 5" descr="SCAR logo1 col-clear-blu.psd"/>
            <p:cNvPicPr>
              <a:picLocks noChangeAspect="1"/>
            </p:cNvPicPr>
            <p:nvPr/>
          </p:nvPicPr>
          <p:blipFill>
            <a:blip r:embed="rId4"/>
            <a:stretch>
              <a:fillRect/>
            </a:stretch>
          </p:blipFill>
          <p:spPr>
            <a:xfrm>
              <a:off x="953922" y="4323049"/>
              <a:ext cx="978110" cy="920172"/>
            </a:xfrm>
            <a:prstGeom prst="rect">
              <a:avLst/>
            </a:prstGeom>
          </p:spPr>
        </p:pic>
        <p:pic>
          <p:nvPicPr>
            <p:cNvPr id="7" name="Picture 6" descr="SCOR-logo.psd"/>
            <p:cNvPicPr>
              <a:picLocks noChangeAspect="1"/>
            </p:cNvPicPr>
            <p:nvPr/>
          </p:nvPicPr>
          <p:blipFill>
            <a:blip r:embed="rId5"/>
            <a:stretch>
              <a:fillRect/>
            </a:stretch>
          </p:blipFill>
          <p:spPr>
            <a:xfrm>
              <a:off x="2214200" y="4458426"/>
              <a:ext cx="1292605" cy="784795"/>
            </a:xfrm>
            <a:prstGeom prst="rect">
              <a:avLst/>
            </a:prstGeom>
          </p:spPr>
        </p:pic>
      </p:grpSp>
      <p:pic>
        <p:nvPicPr>
          <p:cNvPr id="20" name="Picture 19" descr="Screen shot 2015-03-18 at 11.04.14 AM.png"/>
          <p:cNvPicPr>
            <a:picLocks noChangeAspect="1"/>
          </p:cNvPicPr>
          <p:nvPr/>
        </p:nvPicPr>
        <p:blipFill>
          <a:blip r:embed="rId6"/>
          <a:stretch>
            <a:fillRect/>
          </a:stretch>
        </p:blipFill>
        <p:spPr>
          <a:xfrm>
            <a:off x="2352149" y="4388060"/>
            <a:ext cx="4746820" cy="1447201"/>
          </a:xfrm>
          <a:prstGeom prst="rect">
            <a:avLst/>
          </a:prstGeom>
        </p:spPr>
      </p:pic>
      <p:pic>
        <p:nvPicPr>
          <p:cNvPr id="21" name="Picture 20" descr="IMAS-UTAS_lockup_horiz.jpg"/>
          <p:cNvPicPr>
            <a:picLocks noChangeAspect="1"/>
          </p:cNvPicPr>
          <p:nvPr/>
        </p:nvPicPr>
        <p:blipFill>
          <a:blip r:embed="rId7"/>
          <a:stretch>
            <a:fillRect/>
          </a:stretch>
        </p:blipFill>
        <p:spPr>
          <a:xfrm>
            <a:off x="3340384" y="3629289"/>
            <a:ext cx="2920105" cy="418752"/>
          </a:xfrm>
          <a:prstGeom prst="rect">
            <a:avLst/>
          </a:prstGeom>
        </p:spPr>
      </p:pic>
      <p:pic>
        <p:nvPicPr>
          <p:cNvPr id="14" name="Picture 13" descr="Antarctic Gateway Partnership tagline inline.png"/>
          <p:cNvPicPr>
            <a:picLocks noChangeAspect="1"/>
          </p:cNvPicPr>
          <p:nvPr/>
        </p:nvPicPr>
        <p:blipFill>
          <a:blip r:embed="rId8"/>
          <a:stretch>
            <a:fillRect/>
          </a:stretch>
        </p:blipFill>
        <p:spPr>
          <a:xfrm>
            <a:off x="6396693" y="3483428"/>
            <a:ext cx="1728132" cy="645952"/>
          </a:xfrm>
          <a:prstGeom prst="rect">
            <a:avLst/>
          </a:prstGeom>
        </p:spPr>
      </p:pic>
    </p:spTree>
    <p:extLst>
      <p:ext uri="{BB962C8B-B14F-4D97-AF65-F5344CB8AC3E}">
        <p14:creationId xmlns:p14="http://schemas.microsoft.com/office/powerpoint/2010/main" val="436742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ould on ic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781" y="0"/>
            <a:ext cx="10340283" cy="6922008"/>
          </a:xfrm>
          <a:prstGeom prst="rect">
            <a:avLst/>
          </a:prstGeom>
        </p:spPr>
      </p:pic>
      <p:sp>
        <p:nvSpPr>
          <p:cNvPr id="5" name="TextBox 4"/>
          <p:cNvSpPr txBox="1"/>
          <p:nvPr/>
        </p:nvSpPr>
        <p:spPr>
          <a:xfrm>
            <a:off x="66675" y="561013"/>
            <a:ext cx="9394593" cy="1200329"/>
          </a:xfrm>
          <a:prstGeom prst="rect">
            <a:avLst/>
          </a:prstGeom>
          <a:solidFill>
            <a:srgbClr val="4B5461">
              <a:alpha val="33000"/>
            </a:srgbClr>
          </a:solidFill>
        </p:spPr>
        <p:txBody>
          <a:bodyPr wrap="square" rtlCol="0">
            <a:spAutoFit/>
          </a:bodyPr>
          <a:lstStyle/>
          <a:p>
            <a:pPr marL="0" marR="0" indent="0" defTabSz="457200" rtl="0" eaLnBrk="1" fontAlgn="auto" latinLnBrk="0" hangingPunct="1">
              <a:lnSpc>
                <a:spcPct val="100000"/>
              </a:lnSpc>
              <a:spcBef>
                <a:spcPct val="0"/>
              </a:spcBef>
              <a:spcAft>
                <a:spcPts val="0"/>
              </a:spcAft>
              <a:buClrTx/>
              <a:buSzTx/>
              <a:buFontTx/>
              <a:buNone/>
              <a:tabLst/>
            </a:pPr>
            <a:r>
              <a:rPr kumimoji="0" lang="en-US" sz="2400" b="0" i="1" u="none" strike="noStrike" kern="1200" cap="none" spc="0" normalizeH="0" baseline="0" noProof="0" dirty="0" smtClean="0">
                <a:ln>
                  <a:noFill/>
                </a:ln>
                <a:solidFill>
                  <a:schemeClr val="bg1"/>
                </a:solidFill>
                <a:effectLst/>
                <a:uLnTx/>
                <a:uFillTx/>
                <a:latin typeface="Maven Pro" charset="0"/>
                <a:ea typeface="Maven Pro" charset="0"/>
                <a:cs typeface="Maven Pro" charset="0"/>
              </a:rPr>
              <a:t>The Southern Ocean is globally</a:t>
            </a:r>
            <a:r>
              <a:rPr kumimoji="0" lang="en-US" sz="2400" b="0" i="1" u="none" strike="noStrike" kern="1200" cap="none" spc="0" normalizeH="0" noProof="0" dirty="0" smtClean="0">
                <a:ln>
                  <a:noFill/>
                </a:ln>
                <a:solidFill>
                  <a:schemeClr val="bg1"/>
                </a:solidFill>
                <a:effectLst/>
                <a:uLnTx/>
                <a:uFillTx/>
                <a:latin typeface="Maven Pro" charset="0"/>
                <a:ea typeface="Maven Pro" charset="0"/>
                <a:cs typeface="Maven Pro" charset="0"/>
              </a:rPr>
              <a:t> </a:t>
            </a:r>
            <a:r>
              <a:rPr kumimoji="0" lang="en-US" sz="2400" b="0" i="1" u="none" strike="noStrike" kern="1200" cap="none" spc="0" normalizeH="0" baseline="0" noProof="0" dirty="0" smtClean="0">
                <a:ln>
                  <a:noFill/>
                </a:ln>
                <a:solidFill>
                  <a:schemeClr val="bg1"/>
                </a:solidFill>
                <a:effectLst/>
                <a:uLnTx/>
                <a:uFillTx/>
                <a:latin typeface="Maven Pro" charset="0"/>
                <a:ea typeface="Maven Pro" charset="0"/>
                <a:cs typeface="Maven Pro" charset="0"/>
              </a:rPr>
              <a:t>important</a:t>
            </a:r>
            <a:r>
              <a:rPr kumimoji="0" lang="en-US" sz="2400" b="0" i="1" u="none" strike="noStrike" kern="1200" cap="none" spc="0" normalizeH="0" noProof="0" dirty="0" smtClean="0">
                <a:ln>
                  <a:noFill/>
                </a:ln>
                <a:solidFill>
                  <a:schemeClr val="bg1"/>
                </a:solidFill>
                <a:effectLst/>
                <a:uLnTx/>
                <a:uFillTx/>
                <a:latin typeface="Maven Pro" charset="0"/>
                <a:ea typeface="Maven Pro" charset="0"/>
                <a:cs typeface="Maven Pro" charset="0"/>
              </a:rPr>
              <a:t>, </a:t>
            </a:r>
            <a:r>
              <a:rPr lang="en-US" sz="2400" i="1" dirty="0" smtClean="0">
                <a:solidFill>
                  <a:schemeClr val="bg1"/>
                </a:solidFill>
                <a:latin typeface="Maven Pro" charset="0"/>
                <a:ea typeface="Maven Pro" charset="0"/>
                <a:cs typeface="Maven Pro" charset="0"/>
              </a:rPr>
              <a:t>any changes will have global implications</a:t>
            </a:r>
            <a:r>
              <a:rPr lang="is-IS" sz="2400" i="1" dirty="0" smtClean="0">
                <a:solidFill>
                  <a:schemeClr val="bg1"/>
                </a:solidFill>
                <a:latin typeface="Maven Pro" charset="0"/>
                <a:ea typeface="Maven Pro" charset="0"/>
                <a:cs typeface="Maven Pro" charset="0"/>
              </a:rPr>
              <a:t>…</a:t>
            </a:r>
          </a:p>
          <a:p>
            <a:pPr marL="0" marR="0" indent="0" defTabSz="457200" rtl="0" eaLnBrk="1" fontAlgn="auto" latinLnBrk="0" hangingPunct="1">
              <a:lnSpc>
                <a:spcPct val="100000"/>
              </a:lnSpc>
              <a:spcBef>
                <a:spcPct val="0"/>
              </a:spcBef>
              <a:spcAft>
                <a:spcPts val="0"/>
              </a:spcAft>
              <a:buClrTx/>
              <a:buSzTx/>
              <a:buFontTx/>
              <a:buNone/>
              <a:tabLst/>
            </a:pPr>
            <a:r>
              <a:rPr kumimoji="0" lang="is-IS" sz="2400" b="0" i="1" u="none" strike="noStrike" kern="1200" cap="none" spc="0" normalizeH="0" baseline="0" noProof="0" dirty="0">
                <a:ln>
                  <a:noFill/>
                </a:ln>
                <a:solidFill>
                  <a:schemeClr val="bg1"/>
                </a:solidFill>
                <a:effectLst/>
                <a:uLnTx/>
                <a:uFillTx/>
                <a:latin typeface="Maven Pro" charset="0"/>
                <a:ea typeface="Maven Pro" charset="0"/>
                <a:cs typeface="Maven Pro" charset="0"/>
              </a:rPr>
              <a:t>	</a:t>
            </a:r>
            <a:r>
              <a:rPr kumimoji="0" lang="is-IS" sz="2400" b="0" i="1" u="none" strike="noStrike" kern="1200" cap="none" spc="0" normalizeH="0" baseline="0" noProof="0" dirty="0" smtClean="0">
                <a:ln>
                  <a:noFill/>
                </a:ln>
                <a:solidFill>
                  <a:schemeClr val="bg1"/>
                </a:solidFill>
                <a:effectLst/>
                <a:uLnTx/>
                <a:uFillTx/>
                <a:latin typeface="Maven Pro" charset="0"/>
                <a:ea typeface="Maven Pro" charset="0"/>
                <a:cs typeface="Maven Pro" charset="0"/>
              </a:rPr>
              <a:t>								And the Southern Ocean is changing</a:t>
            </a:r>
            <a:endParaRPr kumimoji="0" lang="en-US" sz="2400" b="0" i="1" u="none" strike="noStrike" kern="1200" cap="none" spc="0" normalizeH="0" baseline="0" noProof="0" dirty="0" smtClean="0">
              <a:ln>
                <a:noFill/>
              </a:ln>
              <a:solidFill>
                <a:schemeClr val="bg1"/>
              </a:solidFill>
              <a:effectLst/>
              <a:uLnTx/>
              <a:uFillTx/>
              <a:latin typeface="Maven Pro" charset="0"/>
              <a:ea typeface="Maven Pro" charset="0"/>
              <a:cs typeface="Maven Pro" charset="0"/>
            </a:endParaRPr>
          </a:p>
        </p:txBody>
      </p:sp>
      <p:sp>
        <p:nvSpPr>
          <p:cNvPr id="2" name="Rectangle 1"/>
          <p:cNvSpPr/>
          <p:nvPr/>
        </p:nvSpPr>
        <p:spPr>
          <a:xfrm>
            <a:off x="4035960" y="5873234"/>
            <a:ext cx="5760808" cy="646331"/>
          </a:xfrm>
          <a:prstGeom prst="rect">
            <a:avLst/>
          </a:prstGeom>
        </p:spPr>
        <p:txBody>
          <a:bodyPr wrap="none">
            <a:spAutoFit/>
          </a:bodyPr>
          <a:lstStyle/>
          <a:p>
            <a:r>
              <a:rPr lang="en-US" i="1" dirty="0" smtClean="0">
                <a:solidFill>
                  <a:schemeClr val="bg1"/>
                </a:solidFill>
                <a:latin typeface="Maven Pro" charset="0"/>
                <a:ea typeface="Maven Pro" charset="0"/>
                <a:cs typeface="Maven Pro" charset="0"/>
              </a:rPr>
              <a:t>“I see SOOS as one of the planet’s most urgent tasks”</a:t>
            </a:r>
          </a:p>
          <a:p>
            <a:r>
              <a:rPr lang="en-US" i="1" dirty="0" smtClean="0">
                <a:solidFill>
                  <a:schemeClr val="bg1"/>
                </a:solidFill>
                <a:latin typeface="Maven Pro" charset="0"/>
                <a:ea typeface="Maven Pro" charset="0"/>
                <a:cs typeface="Maven Pro" charset="0"/>
              </a:rPr>
              <a:t>(Dr. Dave Carlson, WCRP Director)</a:t>
            </a:r>
            <a:endParaRPr lang="en-US" dirty="0"/>
          </a:p>
        </p:txBody>
      </p:sp>
      <p:sp>
        <p:nvSpPr>
          <p:cNvPr id="6" name="TextBox 5"/>
          <p:cNvSpPr txBox="1"/>
          <p:nvPr/>
        </p:nvSpPr>
        <p:spPr>
          <a:xfrm>
            <a:off x="66675" y="37793"/>
            <a:ext cx="2400300" cy="523220"/>
          </a:xfrm>
          <a:prstGeom prst="rect">
            <a:avLst/>
          </a:prstGeom>
          <a:solidFill>
            <a:srgbClr val="4B5461">
              <a:alpha val="33000"/>
            </a:srgbClr>
          </a:solidFill>
        </p:spPr>
        <p:txBody>
          <a:bodyPr wrap="square" rtlCol="0">
            <a:spAutoFit/>
          </a:bodyPr>
          <a:lstStyle/>
          <a:p>
            <a:r>
              <a:rPr lang="en-US" sz="2800" b="1" smtClean="0">
                <a:solidFill>
                  <a:srgbClr val="0092D2"/>
                </a:solidFill>
                <a:latin typeface="Maven Pro" charset="0"/>
                <a:ea typeface="Maven Pro" charset="0"/>
                <a:cs typeface="Maven Pro" charset="0"/>
              </a:rPr>
              <a:t>Why SOOS?</a:t>
            </a:r>
            <a:endParaRPr lang="en-US" sz="2800" b="1" dirty="0" smtClean="0">
              <a:solidFill>
                <a:srgbClr val="0092D2"/>
              </a:solidFill>
              <a:latin typeface="Maven Pro" charset="0"/>
              <a:ea typeface="Maven Pro" charset="0"/>
              <a:cs typeface="Maven Pro" charset="0"/>
            </a:endParaRPr>
          </a:p>
        </p:txBody>
      </p:sp>
    </p:spTree>
    <p:extLst>
      <p:ext uri="{BB962C8B-B14F-4D97-AF65-F5344CB8AC3E}">
        <p14:creationId xmlns:p14="http://schemas.microsoft.com/office/powerpoint/2010/main" val="24052401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TextBox 6"/>
          <p:cNvSpPr txBox="1">
            <a:spLocks noChangeArrowheads="1"/>
          </p:cNvSpPr>
          <p:nvPr/>
        </p:nvSpPr>
        <p:spPr bwMode="auto">
          <a:xfrm>
            <a:off x="5906156" y="1476812"/>
            <a:ext cx="3237844" cy="2308324"/>
          </a:xfrm>
          <a:prstGeom prst="rect">
            <a:avLst/>
          </a:prstGeom>
          <a:noFill/>
          <a:ln w="9525">
            <a:noFill/>
            <a:miter lim="800000"/>
            <a:headEnd/>
            <a:tailEnd/>
          </a:ln>
        </p:spPr>
        <p:txBody>
          <a:bodyPr wrap="square">
            <a:prstTxWarp prst="textNoShape">
              <a:avLst/>
            </a:prstTxWarp>
            <a:spAutoFit/>
          </a:bodyPr>
          <a:lstStyle/>
          <a:p>
            <a:r>
              <a:rPr lang="en-US" dirty="0">
                <a:latin typeface="Maven Pro" charset="0"/>
                <a:ea typeface="Maven Pro" charset="0"/>
                <a:cs typeface="Maven Pro" charset="0"/>
              </a:rPr>
              <a:t>Rate of warming exceeds that of the global ocean as a </a:t>
            </a:r>
            <a:r>
              <a:rPr lang="en-US" dirty="0" smtClean="0">
                <a:latin typeface="Maven Pro" charset="0"/>
                <a:ea typeface="Maven Pro" charset="0"/>
                <a:cs typeface="Maven Pro" charset="0"/>
              </a:rPr>
              <a:t>whole. Not just in surface but abyssal warming as well</a:t>
            </a:r>
          </a:p>
          <a:p>
            <a:endParaRPr lang="en-US" dirty="0">
              <a:latin typeface="Maven Pro" charset="0"/>
              <a:ea typeface="Maven Pro" charset="0"/>
              <a:cs typeface="Maven Pro" charset="0"/>
            </a:endParaRPr>
          </a:p>
          <a:p>
            <a:r>
              <a:rPr lang="en-US" dirty="0">
                <a:latin typeface="Maven Pro" charset="0"/>
                <a:ea typeface="Maven Pro" charset="0"/>
                <a:cs typeface="Maven Pro" charset="0"/>
              </a:rPr>
              <a:t>Freshening is </a:t>
            </a:r>
            <a:r>
              <a:rPr lang="en-US" dirty="0" smtClean="0">
                <a:latin typeface="Maven Pro" charset="0"/>
                <a:ea typeface="Maven Pro" charset="0"/>
                <a:cs typeface="Maven Pro" charset="0"/>
              </a:rPr>
              <a:t>consistent(</a:t>
            </a:r>
            <a:r>
              <a:rPr lang="en-US" dirty="0" err="1" smtClean="0">
                <a:latin typeface="Maven Pro" charset="0"/>
                <a:ea typeface="Maven Pro" charset="0"/>
                <a:cs typeface="Maven Pro" charset="0"/>
              </a:rPr>
              <a:t>ish</a:t>
            </a:r>
            <a:r>
              <a:rPr lang="en-US" dirty="0" smtClean="0">
                <a:latin typeface="Maven Pro" charset="0"/>
                <a:ea typeface="Maven Pro" charset="0"/>
                <a:cs typeface="Maven Pro" charset="0"/>
              </a:rPr>
              <a:t>) </a:t>
            </a:r>
            <a:r>
              <a:rPr lang="en-US" dirty="0">
                <a:latin typeface="Maven Pro" charset="0"/>
                <a:ea typeface="Maven Pro" charset="0"/>
                <a:cs typeface="Maven Pro" charset="0"/>
              </a:rPr>
              <a:t>with an accelerating hydrological cycle. </a:t>
            </a:r>
            <a:endParaRPr lang="en-US" dirty="0" smtClean="0">
              <a:latin typeface="Maven Pro" charset="0"/>
              <a:ea typeface="Maven Pro" charset="0"/>
              <a:cs typeface="Maven Pro" charset="0"/>
            </a:endParaRPr>
          </a:p>
        </p:txBody>
      </p:sp>
      <p:sp>
        <p:nvSpPr>
          <p:cNvPr id="24583" name="Text Box 5"/>
          <p:cNvSpPr txBox="1">
            <a:spLocks noChangeArrowheads="1"/>
          </p:cNvSpPr>
          <p:nvPr/>
        </p:nvSpPr>
        <p:spPr bwMode="auto">
          <a:xfrm>
            <a:off x="242173" y="2550135"/>
            <a:ext cx="6488112" cy="307975"/>
          </a:xfrm>
          <a:prstGeom prst="rect">
            <a:avLst/>
          </a:prstGeom>
          <a:noFill/>
          <a:ln w="9525">
            <a:noFill/>
            <a:miter lim="800000"/>
            <a:headEnd/>
            <a:tailEnd/>
          </a:ln>
        </p:spPr>
        <p:txBody>
          <a:bodyPr>
            <a:prstTxWarp prst="textNoShape">
              <a:avLst/>
            </a:prstTxWarp>
            <a:spAutoFit/>
          </a:bodyPr>
          <a:lstStyle/>
          <a:p>
            <a:pPr>
              <a:spcBef>
                <a:spcPct val="50000"/>
              </a:spcBef>
            </a:pPr>
            <a:r>
              <a:rPr lang="en-AU" sz="1400" smtClean="0"/>
              <a:t>Boning </a:t>
            </a:r>
            <a:r>
              <a:rPr lang="en-AU" sz="1400" dirty="0"/>
              <a:t>et al</a:t>
            </a:r>
            <a:r>
              <a:rPr lang="en-AU" sz="1400"/>
              <a:t>., </a:t>
            </a:r>
            <a:r>
              <a:rPr lang="en-AU" sz="1400" smtClean="0"/>
              <a:t>2008</a:t>
            </a:r>
            <a:endParaRPr lang="en-AU" sz="14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48" y="2974016"/>
            <a:ext cx="5599329" cy="2565383"/>
          </a:xfrm>
          <a:prstGeom prst="rect">
            <a:avLst/>
          </a:prstGeom>
        </p:spPr>
      </p:pic>
      <p:sp>
        <p:nvSpPr>
          <p:cNvPr id="12" name="TextBox 11"/>
          <p:cNvSpPr txBox="1"/>
          <p:nvPr/>
        </p:nvSpPr>
        <p:spPr>
          <a:xfrm>
            <a:off x="242173" y="49639"/>
            <a:ext cx="6024812" cy="461665"/>
          </a:xfrm>
          <a:prstGeom prst="rect">
            <a:avLst/>
          </a:prstGeom>
          <a:noFill/>
        </p:spPr>
        <p:txBody>
          <a:bodyPr wrap="square" rtlCol="0">
            <a:spAutoFit/>
          </a:bodyPr>
          <a:lstStyle/>
          <a:p>
            <a:r>
              <a:rPr lang="en-US" sz="2400" b="1" dirty="0" smtClean="0">
                <a:solidFill>
                  <a:srgbClr val="0092D2"/>
                </a:solidFill>
                <a:latin typeface="Maven Pro" charset="0"/>
                <a:ea typeface="Maven Pro" charset="0"/>
                <a:cs typeface="Maven Pro" charset="0"/>
              </a:rPr>
              <a:t>Some aspects are changing rapidly</a:t>
            </a:r>
            <a:r>
              <a:rPr lang="is-IS" sz="2400" b="1" dirty="0" smtClean="0">
                <a:solidFill>
                  <a:srgbClr val="0092D2"/>
                </a:solidFill>
                <a:latin typeface="Maven Pro" charset="0"/>
                <a:ea typeface="Maven Pro" charset="0"/>
                <a:cs typeface="Maven Pro" charset="0"/>
              </a:rPr>
              <a:t>…</a:t>
            </a:r>
            <a:endParaRPr lang="en-US" sz="2400" b="1" dirty="0" smtClean="0">
              <a:solidFill>
                <a:srgbClr val="0092D2"/>
              </a:solidFill>
              <a:latin typeface="Maven Pro" charset="0"/>
              <a:ea typeface="Maven Pro" charset="0"/>
              <a:cs typeface="Maven Pro"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4" y="604527"/>
            <a:ext cx="5740400" cy="2032000"/>
          </a:xfrm>
          <a:prstGeom prst="rect">
            <a:avLst/>
          </a:prstGeom>
        </p:spPr>
      </p:pic>
      <p:sp>
        <p:nvSpPr>
          <p:cNvPr id="11" name="Text Box 5"/>
          <p:cNvSpPr txBox="1">
            <a:spLocks noChangeArrowheads="1"/>
          </p:cNvSpPr>
          <p:nvPr/>
        </p:nvSpPr>
        <p:spPr bwMode="auto">
          <a:xfrm>
            <a:off x="242173" y="5521627"/>
            <a:ext cx="6488112" cy="307975"/>
          </a:xfrm>
          <a:prstGeom prst="rect">
            <a:avLst/>
          </a:prstGeom>
          <a:noFill/>
          <a:ln w="9525">
            <a:noFill/>
            <a:miter lim="800000"/>
            <a:headEnd/>
            <a:tailEnd/>
          </a:ln>
        </p:spPr>
        <p:txBody>
          <a:bodyPr>
            <a:prstTxWarp prst="textNoShape">
              <a:avLst/>
            </a:prstTxWarp>
            <a:spAutoFit/>
          </a:bodyPr>
          <a:lstStyle/>
          <a:p>
            <a:pPr>
              <a:spcBef>
                <a:spcPct val="50000"/>
              </a:spcBef>
            </a:pPr>
            <a:r>
              <a:rPr lang="en-AU" sz="1400" dirty="0" err="1" smtClean="0"/>
              <a:t>Purkey</a:t>
            </a:r>
            <a:r>
              <a:rPr lang="en-AU" sz="1400" dirty="0" smtClean="0"/>
              <a:t> &amp; Johnson, 2010</a:t>
            </a:r>
            <a:endParaRPr lang="en-AU" sz="1400" dirty="0"/>
          </a:p>
        </p:txBody>
      </p:sp>
    </p:spTree>
    <p:extLst>
      <p:ext uri="{BB962C8B-B14F-4D97-AF65-F5344CB8AC3E}">
        <p14:creationId xmlns:p14="http://schemas.microsoft.com/office/powerpoint/2010/main" val="1424880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TextBox 4"/>
          <p:cNvSpPr txBox="1">
            <a:spLocks noChangeArrowheads="1"/>
          </p:cNvSpPr>
          <p:nvPr/>
        </p:nvSpPr>
        <p:spPr bwMode="auto">
          <a:xfrm>
            <a:off x="477750" y="3582505"/>
            <a:ext cx="2362200" cy="307777"/>
          </a:xfrm>
          <a:prstGeom prst="rect">
            <a:avLst/>
          </a:prstGeom>
          <a:noFill/>
          <a:ln w="9525">
            <a:noFill/>
            <a:miter lim="800000"/>
            <a:headEnd/>
            <a:tailEnd/>
          </a:ln>
        </p:spPr>
        <p:txBody>
          <a:bodyPr>
            <a:prstTxWarp prst="textNoShape">
              <a:avLst/>
            </a:prstTxWarp>
            <a:spAutoFit/>
          </a:bodyPr>
          <a:lstStyle/>
          <a:p>
            <a:r>
              <a:rPr lang="en-US" sz="1400" dirty="0"/>
              <a:t>Pritchard et al. (</a:t>
            </a:r>
            <a:r>
              <a:rPr lang="en-US" sz="1400" dirty="0" smtClean="0"/>
              <a:t>2012)</a:t>
            </a:r>
            <a:endParaRPr lang="en-US" sz="1400" dirty="0"/>
          </a:p>
        </p:txBody>
      </p:sp>
      <p:sp>
        <p:nvSpPr>
          <p:cNvPr id="3" name="Rectangle 2"/>
          <p:cNvSpPr/>
          <p:nvPr/>
        </p:nvSpPr>
        <p:spPr>
          <a:xfrm>
            <a:off x="-173736" y="5763997"/>
            <a:ext cx="9692640" cy="113883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4"/>
          <p:cNvSpPr txBox="1">
            <a:spLocks noChangeArrowheads="1"/>
          </p:cNvSpPr>
          <p:nvPr/>
        </p:nvSpPr>
        <p:spPr bwMode="auto">
          <a:xfrm>
            <a:off x="145685" y="6595052"/>
            <a:ext cx="2362200" cy="307777"/>
          </a:xfrm>
          <a:prstGeom prst="rect">
            <a:avLst/>
          </a:prstGeom>
          <a:noFill/>
          <a:ln w="9525">
            <a:noFill/>
            <a:miter lim="800000"/>
            <a:headEnd/>
            <a:tailEnd/>
          </a:ln>
        </p:spPr>
        <p:txBody>
          <a:bodyPr>
            <a:prstTxWarp prst="textNoShape">
              <a:avLst/>
            </a:prstTxWarp>
            <a:spAutoFit/>
          </a:bodyPr>
          <a:lstStyle/>
          <a:p>
            <a:r>
              <a:rPr lang="en-US" sz="1400" dirty="0" err="1" smtClean="0"/>
              <a:t>Schmidtko</a:t>
            </a:r>
            <a:r>
              <a:rPr lang="en-US" sz="1400" dirty="0" smtClean="0"/>
              <a:t> </a:t>
            </a:r>
            <a:r>
              <a:rPr lang="en-US" sz="1400" dirty="0"/>
              <a:t>et al. (</a:t>
            </a:r>
            <a:r>
              <a:rPr lang="en-US" sz="1400" dirty="0" smtClean="0"/>
              <a:t>2014)</a:t>
            </a:r>
            <a:endParaRPr lang="en-US" sz="1400"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4155" y="2754351"/>
            <a:ext cx="4749533" cy="3957945"/>
          </a:xfrm>
          <a:prstGeom prst="rect">
            <a:avLst/>
          </a:prstGeom>
        </p:spPr>
      </p:pic>
      <p:sp>
        <p:nvSpPr>
          <p:cNvPr id="15" name="TextBox 4"/>
          <p:cNvSpPr txBox="1">
            <a:spLocks noChangeArrowheads="1"/>
          </p:cNvSpPr>
          <p:nvPr/>
        </p:nvSpPr>
        <p:spPr bwMode="auto">
          <a:xfrm>
            <a:off x="4483106" y="6519446"/>
            <a:ext cx="2362200" cy="307777"/>
          </a:xfrm>
          <a:prstGeom prst="rect">
            <a:avLst/>
          </a:prstGeom>
          <a:noFill/>
          <a:ln w="9525">
            <a:noFill/>
            <a:miter lim="800000"/>
            <a:headEnd/>
            <a:tailEnd/>
          </a:ln>
        </p:spPr>
        <p:txBody>
          <a:bodyPr>
            <a:prstTxWarp prst="textNoShape">
              <a:avLst/>
            </a:prstTxWarp>
            <a:spAutoFit/>
          </a:bodyPr>
          <a:lstStyle/>
          <a:p>
            <a:r>
              <a:rPr lang="en-US" sz="1400" dirty="0" err="1" smtClean="0">
                <a:latin typeface="Maven Pro" charset="0"/>
                <a:ea typeface="Maven Pro" charset="0"/>
                <a:cs typeface="Maven Pro" charset="0"/>
              </a:rPr>
              <a:t>Fürst</a:t>
            </a:r>
            <a:r>
              <a:rPr lang="en-US" sz="1400" dirty="0" smtClean="0"/>
              <a:t> et </a:t>
            </a:r>
            <a:r>
              <a:rPr lang="en-US" sz="1400" dirty="0"/>
              <a:t>al. (</a:t>
            </a:r>
            <a:r>
              <a:rPr lang="en-US" sz="1400" dirty="0" smtClean="0"/>
              <a:t>2016)</a:t>
            </a:r>
            <a:endParaRPr lang="en-US" sz="1400" dirty="0"/>
          </a:p>
        </p:txBody>
      </p:sp>
      <p:sp>
        <p:nvSpPr>
          <p:cNvPr id="16" name="TextBox 15"/>
          <p:cNvSpPr txBox="1"/>
          <p:nvPr/>
        </p:nvSpPr>
        <p:spPr>
          <a:xfrm>
            <a:off x="242173" y="49639"/>
            <a:ext cx="4575155" cy="830997"/>
          </a:xfrm>
          <a:prstGeom prst="rect">
            <a:avLst/>
          </a:prstGeom>
          <a:noFill/>
        </p:spPr>
        <p:txBody>
          <a:bodyPr wrap="square" rtlCol="0">
            <a:spAutoFit/>
          </a:bodyPr>
          <a:lstStyle/>
          <a:p>
            <a:r>
              <a:rPr lang="en-US" sz="2400" b="1" dirty="0" smtClean="0">
                <a:solidFill>
                  <a:srgbClr val="0092D2"/>
                </a:solidFill>
                <a:latin typeface="Maven Pro" charset="0"/>
                <a:ea typeface="Maven Pro" charset="0"/>
                <a:cs typeface="Maven Pro" charset="0"/>
              </a:rPr>
              <a:t>Growing evidence for critical state of Antarctic ice shelves</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750" y="1052057"/>
            <a:ext cx="2997972" cy="2581801"/>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4195" y="0"/>
            <a:ext cx="3462222" cy="2978892"/>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550" y="4058317"/>
            <a:ext cx="3159738" cy="2594106"/>
          </a:xfrm>
          <a:prstGeom prst="rect">
            <a:avLst/>
          </a:prstGeom>
        </p:spPr>
      </p:pic>
      <p:sp>
        <p:nvSpPr>
          <p:cNvPr id="21" name="TextBox 4"/>
          <p:cNvSpPr txBox="1">
            <a:spLocks noChangeArrowheads="1"/>
          </p:cNvSpPr>
          <p:nvPr/>
        </p:nvSpPr>
        <p:spPr bwMode="auto">
          <a:xfrm>
            <a:off x="5020108" y="2394541"/>
            <a:ext cx="2362200" cy="307777"/>
          </a:xfrm>
          <a:prstGeom prst="rect">
            <a:avLst/>
          </a:prstGeom>
          <a:noFill/>
          <a:ln w="9525">
            <a:noFill/>
            <a:miter lim="800000"/>
            <a:headEnd/>
            <a:tailEnd/>
          </a:ln>
        </p:spPr>
        <p:txBody>
          <a:bodyPr>
            <a:prstTxWarp prst="textNoShape">
              <a:avLst/>
            </a:prstTxWarp>
            <a:spAutoFit/>
          </a:bodyPr>
          <a:lstStyle/>
          <a:p>
            <a:r>
              <a:rPr lang="en-US" sz="1400" dirty="0" smtClean="0">
                <a:latin typeface="Maven Pro" charset="0"/>
                <a:ea typeface="Maven Pro" charset="0"/>
                <a:cs typeface="Maven Pro" charset="0"/>
              </a:rPr>
              <a:t>Paolo </a:t>
            </a:r>
            <a:r>
              <a:rPr lang="en-US" sz="1400" dirty="0" smtClean="0"/>
              <a:t>et </a:t>
            </a:r>
            <a:r>
              <a:rPr lang="en-US" sz="1400" dirty="0"/>
              <a:t>al. (</a:t>
            </a:r>
            <a:r>
              <a:rPr lang="en-US" sz="1400" dirty="0" smtClean="0"/>
              <a:t>2015)</a:t>
            </a:r>
            <a:endParaRPr lang="en-US" sz="1400" dirty="0"/>
          </a:p>
        </p:txBody>
      </p:sp>
      <p:grpSp>
        <p:nvGrpSpPr>
          <p:cNvPr id="2" name="Group 1"/>
          <p:cNvGrpSpPr/>
          <p:nvPr/>
        </p:nvGrpSpPr>
        <p:grpSpPr>
          <a:xfrm>
            <a:off x="34931" y="591015"/>
            <a:ext cx="8143552" cy="6281841"/>
            <a:chOff x="34931" y="591015"/>
            <a:chExt cx="8143552" cy="6281841"/>
          </a:xfrm>
        </p:grpSpPr>
        <p:sp>
          <p:nvSpPr>
            <p:cNvPr id="17" name="Oval 16"/>
            <p:cNvSpPr/>
            <p:nvPr/>
          </p:nvSpPr>
          <p:spPr>
            <a:xfrm rot="20402181">
              <a:off x="5020108" y="591015"/>
              <a:ext cx="1302633" cy="2111303"/>
            </a:xfrm>
            <a:prstGeom prst="ellipse">
              <a:avLst/>
            </a:prstGeom>
            <a:noFill/>
            <a:ln w="38100">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rot="20402181">
              <a:off x="3805328" y="3200781"/>
              <a:ext cx="1302633" cy="2901462"/>
            </a:xfrm>
            <a:prstGeom prst="ellipse">
              <a:avLst/>
            </a:prstGeom>
            <a:noFill/>
            <a:ln w="38100">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rot="20402181">
              <a:off x="792403" y="2232777"/>
              <a:ext cx="685039" cy="952663"/>
            </a:xfrm>
            <a:prstGeom prst="ellipse">
              <a:avLst/>
            </a:prstGeom>
            <a:noFill/>
            <a:ln w="38100">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rot="20402181">
              <a:off x="34931" y="4120872"/>
              <a:ext cx="1302633" cy="2111303"/>
            </a:xfrm>
            <a:prstGeom prst="ellipse">
              <a:avLst/>
            </a:prstGeom>
            <a:noFill/>
            <a:ln w="38100">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rot="2696703">
              <a:off x="7750333" y="1918209"/>
              <a:ext cx="428150" cy="952663"/>
            </a:xfrm>
            <a:prstGeom prst="ellipse">
              <a:avLst/>
            </a:prstGeom>
            <a:noFill/>
            <a:ln w="38100">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rot="2696703">
              <a:off x="7232676" y="5132200"/>
              <a:ext cx="428150" cy="1740656"/>
            </a:xfrm>
            <a:prstGeom prst="ellipse">
              <a:avLst/>
            </a:prstGeom>
            <a:noFill/>
            <a:ln w="38100">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000647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298450" y="2606804"/>
            <a:ext cx="2149186" cy="307777"/>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AU" sz="1400" dirty="0" err="1"/>
              <a:t>Stammerjohn</a:t>
            </a:r>
            <a:r>
              <a:rPr lang="en-AU" sz="1400" dirty="0"/>
              <a:t> et al. (</a:t>
            </a:r>
            <a:r>
              <a:rPr lang="en-AU" sz="1400" dirty="0" smtClean="0"/>
              <a:t>2012)</a:t>
            </a:r>
            <a:endParaRPr lang="en-AU" sz="1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7050" y="1488579"/>
            <a:ext cx="5918200" cy="3035300"/>
          </a:xfrm>
          <a:prstGeom prst="rect">
            <a:avLst/>
          </a:prstGeom>
        </p:spPr>
      </p:pic>
      <p:sp>
        <p:nvSpPr>
          <p:cNvPr id="10" name="Text Box 4"/>
          <p:cNvSpPr txBox="1">
            <a:spLocks noChangeArrowheads="1"/>
          </p:cNvSpPr>
          <p:nvPr/>
        </p:nvSpPr>
        <p:spPr bwMode="auto">
          <a:xfrm>
            <a:off x="3096061" y="4569920"/>
            <a:ext cx="3340100" cy="307777"/>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AU" sz="1400" dirty="0" smtClean="0"/>
              <a:t>Holland </a:t>
            </a:r>
            <a:r>
              <a:rPr lang="en-AU" sz="1400" dirty="0"/>
              <a:t>et al. (</a:t>
            </a:r>
            <a:r>
              <a:rPr lang="en-AU" sz="1400" dirty="0" smtClean="0"/>
              <a:t>2014)</a:t>
            </a:r>
            <a:endParaRPr lang="en-AU" sz="1400" dirty="0"/>
          </a:p>
        </p:txBody>
      </p:sp>
      <p:sp>
        <p:nvSpPr>
          <p:cNvPr id="11" name="TextBox 10"/>
          <p:cNvSpPr txBox="1"/>
          <p:nvPr/>
        </p:nvSpPr>
        <p:spPr>
          <a:xfrm>
            <a:off x="242173" y="-15015"/>
            <a:ext cx="8901827" cy="461665"/>
          </a:xfrm>
          <a:prstGeom prst="rect">
            <a:avLst/>
          </a:prstGeom>
          <a:noFill/>
        </p:spPr>
        <p:txBody>
          <a:bodyPr wrap="square" rtlCol="0">
            <a:spAutoFit/>
          </a:bodyPr>
          <a:lstStyle/>
          <a:p>
            <a:r>
              <a:rPr lang="en-US" sz="2400" b="1" dirty="0" smtClean="0">
                <a:solidFill>
                  <a:srgbClr val="0092D2"/>
                </a:solidFill>
                <a:latin typeface="Maven Pro" charset="0"/>
                <a:ea typeface="Maven Pro" charset="0"/>
                <a:cs typeface="Maven Pro" charset="0"/>
              </a:rPr>
              <a:t>Significant changes in sea-ice (extent, concentration)</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450" y="308104"/>
            <a:ext cx="2463800" cy="2298700"/>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450" y="2905346"/>
            <a:ext cx="2428659" cy="2724253"/>
          </a:xfrm>
          <a:prstGeom prst="rect">
            <a:avLst/>
          </a:prstGeom>
        </p:spPr>
      </p:pic>
      <p:sp>
        <p:nvSpPr>
          <p:cNvPr id="13" name="Text Box 4"/>
          <p:cNvSpPr txBox="1">
            <a:spLocks noChangeArrowheads="1"/>
          </p:cNvSpPr>
          <p:nvPr/>
        </p:nvSpPr>
        <p:spPr bwMode="auto">
          <a:xfrm>
            <a:off x="157017" y="5608145"/>
            <a:ext cx="1730627" cy="307777"/>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AU" sz="1400" dirty="0" err="1" smtClean="0"/>
              <a:t>Makysm</a:t>
            </a:r>
            <a:r>
              <a:rPr lang="en-AU" sz="1400" dirty="0" smtClean="0"/>
              <a:t> </a:t>
            </a:r>
            <a:r>
              <a:rPr lang="en-AU" sz="1400" dirty="0"/>
              <a:t>et al. (</a:t>
            </a:r>
            <a:r>
              <a:rPr lang="en-AU" sz="1400" dirty="0" smtClean="0"/>
              <a:t>2012)</a:t>
            </a:r>
            <a:endParaRPr lang="en-AU" sz="1400" dirty="0"/>
          </a:p>
        </p:txBody>
      </p:sp>
    </p:spTree>
    <p:extLst>
      <p:ext uri="{BB962C8B-B14F-4D97-AF65-F5344CB8AC3E}">
        <p14:creationId xmlns:p14="http://schemas.microsoft.com/office/powerpoint/2010/main" val="510485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48836"/>
            <a:ext cx="4735284" cy="2598471"/>
          </a:xfrm>
          <a:prstGeom prst="rect">
            <a:avLst/>
          </a:prstGeom>
        </p:spPr>
      </p:pic>
      <p:sp>
        <p:nvSpPr>
          <p:cNvPr id="7" name="TextBox 6"/>
          <p:cNvSpPr txBox="1"/>
          <p:nvPr/>
        </p:nvSpPr>
        <p:spPr>
          <a:xfrm>
            <a:off x="82296" y="4544937"/>
            <a:ext cx="4727447" cy="1077218"/>
          </a:xfrm>
          <a:prstGeom prst="rect">
            <a:avLst/>
          </a:prstGeom>
        </p:spPr>
        <p:txBody>
          <a:bodyPr wrap="square" rtlCol="0">
            <a:spAutoFit/>
          </a:bodyPr>
          <a:lstStyle/>
          <a:p>
            <a:r>
              <a:rPr lang="en-US" sz="1600" dirty="0" smtClean="0">
                <a:latin typeface="Maven Pro" charset="0"/>
                <a:ea typeface="Maven Pro" charset="0"/>
                <a:cs typeface="Maven Pro" charset="0"/>
              </a:rPr>
              <a:t>Since at least </a:t>
            </a:r>
            <a:r>
              <a:rPr lang="en-US" sz="1600" dirty="0">
                <a:latin typeface="Maven Pro" charset="0"/>
                <a:ea typeface="Maven Pro" charset="0"/>
                <a:cs typeface="Maven Pro" charset="0"/>
              </a:rPr>
              <a:t>the 1970s, rapid warming, </a:t>
            </a:r>
            <a:r>
              <a:rPr lang="en-US" sz="1600" dirty="0" smtClean="0">
                <a:latin typeface="Maven Pro" charset="0"/>
                <a:ea typeface="Maven Pro" charset="0"/>
                <a:cs typeface="Maven Pro" charset="0"/>
              </a:rPr>
              <a:t>sea-ice loss</a:t>
            </a:r>
            <a:r>
              <a:rPr lang="en-US" sz="1600" dirty="0">
                <a:latin typeface="Maven Pro" charset="0"/>
                <a:ea typeface="Maven Pro" charset="0"/>
                <a:cs typeface="Maven Pro" charset="0"/>
              </a:rPr>
              <a:t>, </a:t>
            </a:r>
            <a:r>
              <a:rPr lang="en-US" sz="1600" dirty="0" smtClean="0">
                <a:latin typeface="Maven Pro" charset="0"/>
                <a:ea typeface="Maven Pro" charset="0"/>
                <a:cs typeface="Maven Pro" charset="0"/>
              </a:rPr>
              <a:t>and </a:t>
            </a:r>
            <a:r>
              <a:rPr lang="en-US" sz="1600" dirty="0">
                <a:latin typeface="Maven Pro" charset="0"/>
                <a:ea typeface="Maven Pro" charset="0"/>
                <a:cs typeface="Maven Pro" charset="0"/>
              </a:rPr>
              <a:t>other related </a:t>
            </a:r>
            <a:r>
              <a:rPr lang="en-US" sz="1600" dirty="0" smtClean="0">
                <a:latin typeface="Maven Pro" charset="0"/>
                <a:ea typeface="Maven Pro" charset="0"/>
                <a:cs typeface="Maven Pro" charset="0"/>
              </a:rPr>
              <a:t>climate changes (e.g., krill harvesting) have </a:t>
            </a:r>
            <a:r>
              <a:rPr lang="en-US" sz="1600" dirty="0">
                <a:latin typeface="Maven Pro" charset="0"/>
                <a:ea typeface="Maven Pro" charset="0"/>
                <a:cs typeface="Maven Pro" charset="0"/>
              </a:rPr>
              <a:t>resulted in an 80% decline in </a:t>
            </a:r>
            <a:r>
              <a:rPr lang="en-US" sz="1600" dirty="0" smtClean="0">
                <a:latin typeface="Maven Pro" charset="0"/>
                <a:ea typeface="Maven Pro" charset="0"/>
                <a:cs typeface="Maven Pro" charset="0"/>
              </a:rPr>
              <a:t>the </a:t>
            </a:r>
            <a:r>
              <a:rPr lang="en-US" sz="1600" dirty="0" err="1" smtClean="0">
                <a:latin typeface="Maven Pro" charset="0"/>
                <a:ea typeface="Maven Pro" charset="0"/>
                <a:cs typeface="Maven Pro" charset="0"/>
              </a:rPr>
              <a:t>Adelie</a:t>
            </a:r>
            <a:r>
              <a:rPr lang="en-US" sz="1600" dirty="0" smtClean="0">
                <a:latin typeface="Maven Pro" charset="0"/>
                <a:ea typeface="Maven Pro" charset="0"/>
                <a:cs typeface="Maven Pro" charset="0"/>
              </a:rPr>
              <a:t> </a:t>
            </a:r>
            <a:r>
              <a:rPr lang="en-US" sz="1600" dirty="0">
                <a:latin typeface="Maven Pro" charset="0"/>
                <a:ea typeface="Maven Pro" charset="0"/>
                <a:cs typeface="Maven Pro" charset="0"/>
              </a:rPr>
              <a:t>penguin population </a:t>
            </a:r>
            <a:r>
              <a:rPr lang="en-US" sz="1600" dirty="0" smtClean="0">
                <a:latin typeface="Maven Pro" charset="0"/>
                <a:ea typeface="Maven Pro" charset="0"/>
                <a:cs typeface="Maven Pro" charset="0"/>
              </a:rPr>
              <a:t>on the Peninsula</a:t>
            </a:r>
            <a:endParaRPr kumimoji="0" lang="en-US" sz="1600" b="0" i="0" u="none" strike="noStrike" kern="1200" cap="none" spc="0" normalizeH="0" baseline="0" noProof="0" dirty="0" smtClean="0">
              <a:ln>
                <a:noFill/>
              </a:ln>
              <a:solidFill>
                <a:srgbClr val="B1ADA3"/>
              </a:solidFill>
              <a:effectLst/>
              <a:uLnTx/>
              <a:uFillTx/>
              <a:latin typeface="Maven Pro" charset="0"/>
              <a:ea typeface="Maven Pro" charset="0"/>
              <a:cs typeface="Maven Pro" charset="0"/>
            </a:endParaRPr>
          </a:p>
        </p:txBody>
      </p:sp>
      <p:sp>
        <p:nvSpPr>
          <p:cNvPr id="8" name="TextBox 7"/>
          <p:cNvSpPr txBox="1"/>
          <p:nvPr/>
        </p:nvSpPr>
        <p:spPr>
          <a:xfrm>
            <a:off x="242173" y="-15015"/>
            <a:ext cx="8901827" cy="461665"/>
          </a:xfrm>
          <a:prstGeom prst="rect">
            <a:avLst/>
          </a:prstGeom>
          <a:noFill/>
        </p:spPr>
        <p:txBody>
          <a:bodyPr wrap="square" rtlCol="0">
            <a:spAutoFit/>
          </a:bodyPr>
          <a:lstStyle/>
          <a:p>
            <a:r>
              <a:rPr lang="en-US" sz="2400" b="1" dirty="0" smtClean="0">
                <a:solidFill>
                  <a:srgbClr val="0092D2"/>
                </a:solidFill>
                <a:latin typeface="Maven Pro" charset="0"/>
                <a:ea typeface="Maven Pro" charset="0"/>
                <a:cs typeface="Maven Pro" charset="0"/>
              </a:rPr>
              <a:t>Impacts on marine ecosystems</a:t>
            </a:r>
            <a:r>
              <a:rPr lang="is-IS" sz="2400" b="1" dirty="0" smtClean="0">
                <a:solidFill>
                  <a:srgbClr val="0092D2"/>
                </a:solidFill>
                <a:latin typeface="Maven Pro" charset="0"/>
                <a:ea typeface="Maven Pro" charset="0"/>
                <a:cs typeface="Maven Pro" charset="0"/>
              </a:rPr>
              <a:t>…</a:t>
            </a:r>
            <a:endParaRPr lang="en-US" sz="2400" b="1" dirty="0" smtClean="0">
              <a:solidFill>
                <a:srgbClr val="0092D2"/>
              </a:solidFill>
              <a:latin typeface="Maven Pro" charset="0"/>
              <a:ea typeface="Maven Pro" charset="0"/>
              <a:cs typeface="Maven Pro" charset="0"/>
            </a:endParaRPr>
          </a:p>
        </p:txBody>
      </p:sp>
      <p:sp>
        <p:nvSpPr>
          <p:cNvPr id="9" name="TextBox 8"/>
          <p:cNvSpPr txBox="1"/>
          <p:nvPr/>
        </p:nvSpPr>
        <p:spPr>
          <a:xfrm>
            <a:off x="630936" y="1214760"/>
            <a:ext cx="3026664" cy="369332"/>
          </a:xfrm>
          <a:prstGeom prst="rect">
            <a:avLst/>
          </a:prstGeom>
          <a:noFill/>
        </p:spPr>
        <p:txBody>
          <a:bodyPr wrap="square" rtlCol="0">
            <a:spAutoFit/>
          </a:bodyPr>
          <a:lstStyle/>
          <a:p>
            <a:r>
              <a:rPr lang="en-US" b="1" dirty="0" err="1" smtClean="0">
                <a:solidFill>
                  <a:srgbClr val="0092D2"/>
                </a:solidFill>
                <a:latin typeface="Maven Pro" charset="0"/>
                <a:ea typeface="Maven Pro" charset="0"/>
                <a:cs typeface="Maven Pro" charset="0"/>
              </a:rPr>
              <a:t>Adelie’s</a:t>
            </a:r>
            <a:r>
              <a:rPr lang="en-US" b="1" dirty="0" smtClean="0">
                <a:solidFill>
                  <a:srgbClr val="0092D2"/>
                </a:solidFill>
                <a:latin typeface="Maven Pro" charset="0"/>
                <a:ea typeface="Maven Pro" charset="0"/>
                <a:cs typeface="Maven Pro" charset="0"/>
              </a:rPr>
              <a:t> on the Peninsula</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4731" y="1848836"/>
            <a:ext cx="2918877" cy="2760109"/>
          </a:xfrm>
          <a:prstGeom prst="rect">
            <a:avLst/>
          </a:prstGeom>
        </p:spPr>
      </p:pic>
      <p:sp>
        <p:nvSpPr>
          <p:cNvPr id="11" name="TextBox 10"/>
          <p:cNvSpPr txBox="1"/>
          <p:nvPr/>
        </p:nvSpPr>
        <p:spPr>
          <a:xfrm>
            <a:off x="242173" y="446650"/>
            <a:ext cx="8810387" cy="338554"/>
          </a:xfrm>
          <a:prstGeom prst="rect">
            <a:avLst/>
          </a:prstGeom>
        </p:spPr>
        <p:txBody>
          <a:bodyPr wrap="square" rtlCol="0">
            <a:spAutoFit/>
          </a:bodyPr>
          <a:lstStyle/>
          <a:p>
            <a:r>
              <a:rPr lang="en-US" sz="1600" dirty="0" smtClean="0">
                <a:latin typeface="Maven Pro" charset="0"/>
                <a:ea typeface="Maven Pro" charset="0"/>
                <a:cs typeface="Maven Pro" charset="0"/>
              </a:rPr>
              <a:t>Many recorded impacts on the Southern Ocean ecosystem</a:t>
            </a:r>
            <a:r>
              <a:rPr lang="is-IS" sz="1600" dirty="0" smtClean="0">
                <a:latin typeface="Maven Pro" charset="0"/>
                <a:ea typeface="Maven Pro" charset="0"/>
                <a:cs typeface="Maven Pro" charset="0"/>
              </a:rPr>
              <a:t>…some winners, some losers</a:t>
            </a:r>
            <a:endParaRPr kumimoji="0" lang="en-US" sz="1600" b="0" i="0" u="none" strike="noStrike" kern="1200" cap="none" spc="0" normalizeH="0" baseline="0" noProof="0" dirty="0" smtClean="0">
              <a:ln>
                <a:noFill/>
              </a:ln>
              <a:solidFill>
                <a:srgbClr val="B1ADA3"/>
              </a:solidFill>
              <a:effectLst/>
              <a:uLnTx/>
              <a:uFillTx/>
              <a:latin typeface="Maven Pro" charset="0"/>
              <a:ea typeface="Maven Pro" charset="0"/>
              <a:cs typeface="Maven Pro" charset="0"/>
            </a:endParaRPr>
          </a:p>
        </p:txBody>
      </p:sp>
      <p:sp>
        <p:nvSpPr>
          <p:cNvPr id="12" name="TextBox 11"/>
          <p:cNvSpPr txBox="1"/>
          <p:nvPr/>
        </p:nvSpPr>
        <p:spPr>
          <a:xfrm>
            <a:off x="5374731" y="1214760"/>
            <a:ext cx="3472729" cy="369332"/>
          </a:xfrm>
          <a:prstGeom prst="rect">
            <a:avLst/>
          </a:prstGeom>
          <a:noFill/>
        </p:spPr>
        <p:txBody>
          <a:bodyPr wrap="square" rtlCol="0">
            <a:spAutoFit/>
          </a:bodyPr>
          <a:lstStyle/>
          <a:p>
            <a:r>
              <a:rPr lang="en-US" b="1" dirty="0" err="1" smtClean="0">
                <a:solidFill>
                  <a:srgbClr val="0092D2"/>
                </a:solidFill>
                <a:latin typeface="Maven Pro" charset="0"/>
                <a:ea typeface="Maven Pro" charset="0"/>
                <a:cs typeface="Maven Pro" charset="0"/>
              </a:rPr>
              <a:t>Adelie’s</a:t>
            </a:r>
            <a:r>
              <a:rPr lang="en-US" b="1" dirty="0" smtClean="0">
                <a:solidFill>
                  <a:srgbClr val="0092D2"/>
                </a:solidFill>
                <a:latin typeface="Maven Pro" charset="0"/>
                <a:ea typeface="Maven Pro" charset="0"/>
                <a:cs typeface="Maven Pro" charset="0"/>
              </a:rPr>
              <a:t> in the Ross Sea</a:t>
            </a:r>
          </a:p>
        </p:txBody>
      </p:sp>
      <p:sp>
        <p:nvSpPr>
          <p:cNvPr id="13" name="TextBox 12"/>
          <p:cNvSpPr txBox="1"/>
          <p:nvPr/>
        </p:nvSpPr>
        <p:spPr>
          <a:xfrm>
            <a:off x="2800584" y="1214760"/>
            <a:ext cx="3431164" cy="369332"/>
          </a:xfrm>
          <a:prstGeom prst="rect">
            <a:avLst/>
          </a:prstGeom>
          <a:noFill/>
        </p:spPr>
        <p:txBody>
          <a:bodyPr wrap="square" rtlCol="0">
            <a:spAutoFit/>
          </a:bodyPr>
          <a:lstStyle/>
          <a:p>
            <a:pPr algn="ctr"/>
            <a:r>
              <a:rPr lang="en-US" b="1" smtClean="0">
                <a:solidFill>
                  <a:srgbClr val="0092D2"/>
                </a:solidFill>
                <a:latin typeface="Maven Pro" charset="0"/>
                <a:ea typeface="Maven Pro" charset="0"/>
                <a:cs typeface="Maven Pro" charset="0"/>
              </a:rPr>
              <a:t>v’s</a:t>
            </a:r>
            <a:endParaRPr lang="en-US" b="1" dirty="0" smtClean="0">
              <a:solidFill>
                <a:srgbClr val="0092D2"/>
              </a:solidFill>
              <a:latin typeface="Maven Pro" charset="0"/>
              <a:ea typeface="Maven Pro" charset="0"/>
              <a:cs typeface="Maven Pro" charset="0"/>
            </a:endParaRPr>
          </a:p>
        </p:txBody>
      </p:sp>
      <p:sp>
        <p:nvSpPr>
          <p:cNvPr id="14" name="TextBox 13"/>
          <p:cNvSpPr txBox="1"/>
          <p:nvPr/>
        </p:nvSpPr>
        <p:spPr>
          <a:xfrm>
            <a:off x="5184648" y="4608945"/>
            <a:ext cx="3841309" cy="1077218"/>
          </a:xfrm>
          <a:prstGeom prst="rect">
            <a:avLst/>
          </a:prstGeom>
        </p:spPr>
        <p:txBody>
          <a:bodyPr wrap="square" rtlCol="0">
            <a:spAutoFit/>
          </a:bodyPr>
          <a:lstStyle/>
          <a:p>
            <a:r>
              <a:rPr lang="en-US" sz="1600" dirty="0" smtClean="0">
                <a:latin typeface="Maven Pro" charset="0"/>
                <a:ea typeface="Maven Pro" charset="0"/>
                <a:cs typeface="Maven Pro" charset="0"/>
              </a:rPr>
              <a:t>By comparison, </a:t>
            </a:r>
            <a:r>
              <a:rPr lang="en-US" sz="1600" dirty="0" err="1" smtClean="0">
                <a:latin typeface="Maven Pro" charset="0"/>
                <a:ea typeface="Maven Pro" charset="0"/>
                <a:cs typeface="Maven Pro" charset="0"/>
              </a:rPr>
              <a:t>Adelie</a:t>
            </a:r>
            <a:r>
              <a:rPr lang="en-US" sz="1600" dirty="0" smtClean="0">
                <a:latin typeface="Maven Pro" charset="0"/>
                <a:ea typeface="Maven Pro" charset="0"/>
                <a:cs typeface="Maven Pro" charset="0"/>
              </a:rPr>
              <a:t> populations are increasing in the Ross Sea, likely due to changes in Polynya and sea-ice dynamics</a:t>
            </a:r>
            <a:endParaRPr kumimoji="0" lang="en-US" sz="1600" b="0" i="0" u="none" strike="noStrike" kern="1200" cap="none" spc="0" normalizeH="0" baseline="0" noProof="0" dirty="0" smtClean="0">
              <a:ln>
                <a:noFill/>
              </a:ln>
              <a:solidFill>
                <a:srgbClr val="B1ADA3"/>
              </a:solidFill>
              <a:effectLst/>
              <a:uLnTx/>
              <a:uFillTx/>
              <a:latin typeface="Maven Pro" charset="0"/>
              <a:ea typeface="Maven Pro" charset="0"/>
              <a:cs typeface="Maven Pro" charset="0"/>
            </a:endParaRPr>
          </a:p>
        </p:txBody>
      </p:sp>
      <p:sp>
        <p:nvSpPr>
          <p:cNvPr id="15" name="Text Box 4"/>
          <p:cNvSpPr txBox="1">
            <a:spLocks noChangeArrowheads="1"/>
          </p:cNvSpPr>
          <p:nvPr/>
        </p:nvSpPr>
        <p:spPr bwMode="auto">
          <a:xfrm>
            <a:off x="82296" y="5657336"/>
            <a:ext cx="2149186" cy="307777"/>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AU" sz="1400" dirty="0" err="1" smtClean="0"/>
              <a:t>Ducklow</a:t>
            </a:r>
            <a:r>
              <a:rPr lang="en-AU" sz="1400" dirty="0" smtClean="0"/>
              <a:t> </a:t>
            </a:r>
            <a:r>
              <a:rPr lang="en-AU" sz="1400" dirty="0"/>
              <a:t>et al. (</a:t>
            </a:r>
            <a:r>
              <a:rPr lang="en-AU" sz="1400" dirty="0" smtClean="0"/>
              <a:t>2013)</a:t>
            </a:r>
            <a:endParaRPr lang="en-AU" sz="1400" dirty="0"/>
          </a:p>
        </p:txBody>
      </p:sp>
      <p:sp>
        <p:nvSpPr>
          <p:cNvPr id="16" name="Text Box 4"/>
          <p:cNvSpPr txBox="1">
            <a:spLocks noChangeArrowheads="1"/>
          </p:cNvSpPr>
          <p:nvPr/>
        </p:nvSpPr>
        <p:spPr bwMode="auto">
          <a:xfrm>
            <a:off x="5211733" y="5648191"/>
            <a:ext cx="2149186" cy="307777"/>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pPr>
            <a:r>
              <a:rPr lang="en-AU" sz="1400" smtClean="0"/>
              <a:t>Ainley</a:t>
            </a:r>
            <a:r>
              <a:rPr lang="en-AU" sz="1400" dirty="0" smtClean="0"/>
              <a:t> et al., 2005</a:t>
            </a:r>
            <a:endParaRPr lang="en-AU" sz="1400" dirty="0"/>
          </a:p>
        </p:txBody>
      </p:sp>
    </p:spTree>
    <p:extLst>
      <p:ext uri="{BB962C8B-B14F-4D97-AF65-F5344CB8AC3E}">
        <p14:creationId xmlns:p14="http://schemas.microsoft.com/office/powerpoint/2010/main" val="16549940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a:spLocks noChangeArrowheads="1"/>
          </p:cNvSpPr>
          <p:nvPr/>
        </p:nvSpPr>
        <p:spPr bwMode="auto">
          <a:xfrm>
            <a:off x="6257507" y="494742"/>
            <a:ext cx="2886493" cy="1600438"/>
          </a:xfrm>
          <a:prstGeom prst="rect">
            <a:avLst/>
          </a:prstGeom>
          <a:noFill/>
          <a:ln w="9525">
            <a:noFill/>
            <a:miter lim="800000"/>
            <a:headEnd/>
            <a:tailEnd/>
          </a:ln>
        </p:spPr>
        <p:txBody>
          <a:bodyPr wrap="square">
            <a:prstTxWarp prst="textNoShape">
              <a:avLst/>
            </a:prstTxWarp>
            <a:spAutoFit/>
          </a:bodyPr>
          <a:lstStyle/>
          <a:p>
            <a:endParaRPr lang="en-GB" sz="2000" dirty="0"/>
          </a:p>
          <a:p>
            <a:endParaRPr lang="en-GB" dirty="0"/>
          </a:p>
          <a:p>
            <a:endParaRPr lang="en-GB" dirty="0"/>
          </a:p>
          <a:p>
            <a:endParaRPr lang="en-GB" dirty="0"/>
          </a:p>
          <a:p>
            <a:r>
              <a:rPr lang="en-GB" sz="2400" dirty="0"/>
              <a:t>		</a:t>
            </a:r>
          </a:p>
        </p:txBody>
      </p:sp>
      <p:pic>
        <p:nvPicPr>
          <p:cNvPr id="2" name="Picture 1" descr="Esmee 5 domains in sea ice zone legend 165mm 11-14.pdf"/>
          <p:cNvPicPr>
            <a:picLocks noChangeAspect="1"/>
          </p:cNvPicPr>
          <p:nvPr/>
        </p:nvPicPr>
        <p:blipFill rotWithShape="1">
          <a:blip r:embed="rId3">
            <a:extLst>
              <a:ext uri="{28A0092B-C50C-407E-A947-70E740481C1C}">
                <a14:useLocalDpi xmlns:a14="http://schemas.microsoft.com/office/drawing/2010/main" val="0"/>
              </a:ext>
            </a:extLst>
          </a:blip>
          <a:srcRect l="5319" t="6184" r="6538" b="50527"/>
          <a:stretch/>
        </p:blipFill>
        <p:spPr>
          <a:xfrm>
            <a:off x="398583" y="0"/>
            <a:ext cx="8433902" cy="5861538"/>
          </a:xfrm>
          <a:prstGeom prst="rect">
            <a:avLst/>
          </a:prstGeom>
        </p:spPr>
      </p:pic>
    </p:spTree>
    <p:extLst>
      <p:ext uri="{BB962C8B-B14F-4D97-AF65-F5344CB8AC3E}">
        <p14:creationId xmlns:p14="http://schemas.microsoft.com/office/powerpoint/2010/main" val="1652351200"/>
      </p:ext>
    </p:extLst>
  </p:cSld>
  <p:clrMapOvr>
    <a:masterClrMapping/>
  </p:clrMapOvr>
  <mc:AlternateContent xmlns:mc="http://schemas.openxmlformats.org/markup-compatibility/2006" xmlns:p14="http://schemas.microsoft.com/office/powerpoint/2010/main">
    <mc:Choice Requires="p14">
      <p:transition p14:dur="0"/>
    </mc:Choice>
    <mc:Fallback xmlns:mv="urn:schemas-microsoft-com:mac:vml"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4396842" y="4763220"/>
            <a:ext cx="184666" cy="246221"/>
          </a:xfrm>
          <a:prstGeom prst="rect">
            <a:avLst/>
          </a:prstGeom>
        </p:spPr>
        <p:txBody>
          <a:bodyPr wrap="none" rtlCol="0">
            <a:spAutoFit/>
          </a:bodyPr>
          <a:lstStyle/>
          <a:p>
            <a:pPr marL="0" marR="0" indent="0" algn="l" defTabSz="457200" rtl="0" eaLnBrk="1" fontAlgn="auto" latinLnBrk="0" hangingPunct="1">
              <a:lnSpc>
                <a:spcPct val="100000"/>
              </a:lnSpc>
              <a:spcBef>
                <a:spcPct val="0"/>
              </a:spcBef>
              <a:spcAft>
                <a:spcPts val="0"/>
              </a:spcAft>
              <a:buClrTx/>
              <a:buSzTx/>
              <a:buFontTx/>
              <a:buNone/>
              <a:tabLst/>
            </a:pPr>
            <a:endParaRPr kumimoji="0" lang="en-US" sz="1000" b="0" i="0" u="none" strike="noStrike" kern="1200" cap="none" spc="0" normalizeH="0" baseline="0" noProof="0" dirty="0" smtClean="0">
              <a:ln>
                <a:noFill/>
              </a:ln>
              <a:solidFill>
                <a:srgbClr val="FFFF00"/>
              </a:solidFill>
              <a:effectLst/>
              <a:uLnTx/>
              <a:uFillTx/>
              <a:latin typeface="Myriad Pro"/>
              <a:ea typeface="+mj-ea"/>
              <a:cs typeface="Myriad Pro"/>
            </a:endParaRPr>
          </a:p>
        </p:txBody>
      </p:sp>
      <p:sp>
        <p:nvSpPr>
          <p:cNvPr id="7" name="Rectangle 6"/>
          <p:cNvSpPr/>
          <p:nvPr/>
        </p:nvSpPr>
        <p:spPr>
          <a:xfrm>
            <a:off x="340426" y="238905"/>
            <a:ext cx="8363768" cy="3416320"/>
          </a:xfrm>
          <a:prstGeom prst="rect">
            <a:avLst/>
          </a:prstGeom>
        </p:spPr>
        <p:txBody>
          <a:bodyPr wrap="square">
            <a:spAutoFit/>
          </a:bodyPr>
          <a:lstStyle/>
          <a:p>
            <a:pPr algn="ctr"/>
            <a:r>
              <a:rPr lang="en-US" sz="2400" dirty="0" smtClean="0">
                <a:solidFill>
                  <a:srgbClr val="9EBA13"/>
                </a:solidFill>
                <a:latin typeface="Myriad Pro"/>
                <a:cs typeface="Myriad Pro"/>
              </a:rPr>
              <a:t>In order to detect and attribute changes in the Southern Ocean to their causes, and understand the impacts of these changes we need </a:t>
            </a:r>
            <a:r>
              <a:rPr lang="en-US" sz="2400" u="sng" dirty="0" smtClean="0">
                <a:solidFill>
                  <a:srgbClr val="9EBA13"/>
                </a:solidFill>
                <a:latin typeface="Myriad Pro"/>
                <a:cs typeface="Myriad Pro"/>
              </a:rPr>
              <a:t>sustained</a:t>
            </a:r>
            <a:r>
              <a:rPr lang="en-US" sz="2400" dirty="0" smtClean="0">
                <a:solidFill>
                  <a:srgbClr val="9EBA13"/>
                </a:solidFill>
                <a:latin typeface="Myriad Pro"/>
                <a:cs typeface="Myriad Pro"/>
              </a:rPr>
              <a:t>, and </a:t>
            </a:r>
            <a:r>
              <a:rPr lang="en-US" sz="2400" u="sng" dirty="0" smtClean="0">
                <a:solidFill>
                  <a:srgbClr val="9EBA13"/>
                </a:solidFill>
                <a:latin typeface="Myriad Pro"/>
                <a:cs typeface="Myriad Pro"/>
              </a:rPr>
              <a:t>internationally coordinated</a:t>
            </a:r>
            <a:r>
              <a:rPr lang="en-US" sz="2400" dirty="0" smtClean="0">
                <a:solidFill>
                  <a:srgbClr val="9EBA13"/>
                </a:solidFill>
                <a:latin typeface="Myriad Pro"/>
                <a:cs typeface="Myriad Pro"/>
              </a:rPr>
              <a:t> observations of the Southern Ocean</a:t>
            </a:r>
          </a:p>
          <a:p>
            <a:pPr algn="ctr"/>
            <a:endParaRPr lang="en-US" sz="2400" dirty="0" smtClean="0">
              <a:solidFill>
                <a:srgbClr val="9EBA13"/>
              </a:solidFill>
              <a:latin typeface="Myriad Pro"/>
              <a:cs typeface="Myriad Pro"/>
            </a:endParaRPr>
          </a:p>
          <a:p>
            <a:pPr algn="ctr"/>
            <a:endParaRPr lang="en-US" sz="2400" dirty="0" smtClean="0">
              <a:solidFill>
                <a:srgbClr val="9EBA13"/>
              </a:solidFill>
              <a:latin typeface="Myriad Pro"/>
              <a:cs typeface="Myriad Pro"/>
            </a:endParaRPr>
          </a:p>
          <a:p>
            <a:pPr algn="ctr"/>
            <a:r>
              <a:rPr lang="en-US" sz="2400" dirty="0" smtClean="0">
                <a:solidFill>
                  <a:srgbClr val="9EBA13"/>
                </a:solidFill>
                <a:latin typeface="Myriad Pro"/>
                <a:cs typeface="Myriad Pro"/>
              </a:rPr>
              <a:t>Its beyond the capability of one nation alone to address.  </a:t>
            </a:r>
          </a:p>
          <a:p>
            <a:pPr algn="ctr"/>
            <a:endParaRPr lang="en-US" sz="2400" dirty="0" smtClean="0">
              <a:solidFill>
                <a:srgbClr val="9EBA13"/>
              </a:solidFill>
              <a:latin typeface="Myriad Pro"/>
              <a:cs typeface="Myriad Pro"/>
            </a:endParaRPr>
          </a:p>
          <a:p>
            <a:pPr algn="ctr"/>
            <a:endParaRPr lang="en-US" sz="2400" b="1" dirty="0" smtClean="0">
              <a:solidFill>
                <a:srgbClr val="9EBA13"/>
              </a:solidFill>
              <a:latin typeface="Myriad Pro"/>
              <a:cs typeface="Myriad Pro"/>
            </a:endParaRPr>
          </a:p>
        </p:txBody>
      </p:sp>
    </p:spTree>
    <p:extLst>
      <p:ext uri="{BB962C8B-B14F-4D97-AF65-F5344CB8AC3E}">
        <p14:creationId xmlns:p14="http://schemas.microsoft.com/office/powerpoint/2010/main" val="3222353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lstStyle>
        <a:defPPr marL="0" marR="0" indent="0" algn="l" defTabSz="457200" rtl="0" eaLnBrk="1" fontAlgn="auto" latinLnBrk="0" hangingPunct="1">
          <a:lnSpc>
            <a:spcPct val="100000"/>
          </a:lnSpc>
          <a:spcBef>
            <a:spcPct val="0"/>
          </a:spcBef>
          <a:spcAft>
            <a:spcPts val="0"/>
          </a:spcAft>
          <a:buClrTx/>
          <a:buSzTx/>
          <a:buFontTx/>
          <a:buNone/>
          <a:tabLst/>
          <a:defRPr kumimoji="0" sz="2400" b="0" i="0" u="none" strike="noStrike" kern="1200" cap="none" spc="0" normalizeH="0" baseline="0" noProof="0" dirty="0" smtClean="0">
            <a:ln>
              <a:noFill/>
            </a:ln>
            <a:solidFill>
              <a:srgbClr val="B1ADA3"/>
            </a:solidFill>
            <a:effectLst/>
            <a:uLnTx/>
            <a:uFillTx/>
            <a:latin typeface="Agenda-Light"/>
            <a:ea typeface="+mj-ea"/>
            <a:cs typeface="Agenda-Light"/>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10458</TotalTime>
  <Words>745</Words>
  <Application>Microsoft Macintosh PowerPoint</Application>
  <PresentationFormat>On-screen Show (4:3)</PresentationFormat>
  <Paragraphs>125</Paragraphs>
  <Slides>20</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Agenda-Bold</vt:lpstr>
      <vt:lpstr>Agenda-Light</vt:lpstr>
      <vt:lpstr>Agenda-Medium</vt:lpstr>
      <vt:lpstr>Arial</vt:lpstr>
      <vt:lpstr>Calibri</vt:lpstr>
      <vt:lpstr>Maven Pro</vt:lpstr>
      <vt:lpstr>ＭＳ Ｐゴシック</vt:lpstr>
      <vt:lpstr>Myriad Pro</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SOOS Objectives</vt:lpstr>
      <vt:lpstr>PowerPoint Presentation</vt:lpstr>
      <vt:lpstr>Enhancements to conventional Argo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Red Jelly</Company>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Mat Wearne</dc:creator>
  <cp:lastModifiedBy>Louise Newman</cp:lastModifiedBy>
  <cp:revision>481</cp:revision>
  <cp:lastPrinted>2012-03-09T09:57:00Z</cp:lastPrinted>
  <dcterms:created xsi:type="dcterms:W3CDTF">2013-06-25T04:10:28Z</dcterms:created>
  <dcterms:modified xsi:type="dcterms:W3CDTF">2016-08-08T03:20:14Z</dcterms:modified>
</cp:coreProperties>
</file>