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1"/>
    <p:restoredTop sz="94681"/>
  </p:normalViewPr>
  <p:slideViewPr>
    <p:cSldViewPr>
      <p:cViewPr varScale="1">
        <p:scale>
          <a:sx n="101" d="100"/>
          <a:sy n="101" d="100"/>
        </p:scale>
        <p:origin x="212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68" d="100"/>
          <a:sy n="168" d="100"/>
        </p:scale>
        <p:origin x="1016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FA252-F599-2B2B-5F2E-0F12EFD703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4140D-F41B-901A-CAEC-561AAF88F1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B9DCC-C855-3849-8162-953A1A238868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710D7-3A6D-3DD9-E2BE-3CD4EF3E90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23C99-B3AD-464A-15D8-6E0A70737A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8CB93-2A97-714C-B961-696DF2A96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9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 lang="en-A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964003" y="0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8964003" y="6137998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 lang="en-A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Martel Sans" pitchFamily="2" charset="77"/>
                <a:cs typeface="Martel Sans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 lang="en-AU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964003" y="0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8964003" y="6137998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 lang="en-AU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980593"/>
            <a:ext cx="7547609" cy="542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rgbClr val="00AEEF"/>
                </a:solidFill>
                <a:latin typeface="Agenda Medium"/>
                <a:cs typeface="Agenda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27061" y="2970813"/>
            <a:ext cx="668987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58595B"/>
                </a:solidFill>
                <a:latin typeface="Agenda Regular"/>
                <a:cs typeface="Agenda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endParaRPr lang="en-AU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Martel Sans" pitchFamily="2" charset="77"/>
                <a:cs typeface="Martel Sans" pitchFamily="2" charset="77"/>
              </a:defRPr>
            </a:lvl1pPr>
          </a:lstStyle>
          <a:p>
            <a:fld id="{B6F15528-21DE-4FAA-801E-634DDDAF4B2B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Martel Sans" pitchFamily="2" charset="77"/>
          <a:ea typeface="+mj-ea"/>
          <a:cs typeface="Martel Sans" pitchFamily="2" charset="77"/>
        </a:defRPr>
      </a:lvl1pPr>
    </p:titleStyle>
    <p:bodyStyle>
      <a:lvl1pPr marL="0">
        <a:defRPr>
          <a:latin typeface="Martel Sans" pitchFamily="2" charset="77"/>
          <a:ea typeface="+mn-ea"/>
          <a:cs typeface="Martel Sans" pitchFamily="2" charset="77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mailto:info@soos.aq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0001" y="5500154"/>
            <a:ext cx="1556531" cy="48643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07299" y="4509587"/>
            <a:ext cx="5388701" cy="45332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8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Name</a:t>
            </a:r>
            <a:r>
              <a:rPr sz="28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of</a:t>
            </a:r>
            <a:r>
              <a:rPr sz="28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the</a:t>
            </a:r>
            <a:r>
              <a:rPr sz="28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presentation</a:t>
            </a:r>
            <a:r>
              <a:rPr sz="28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here</a:t>
            </a:r>
            <a:endParaRPr sz="28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07299" y="5092556"/>
            <a:ext cx="2112101" cy="17761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Sub</a:t>
            </a:r>
            <a:r>
              <a:rPr sz="1050" spc="3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title</a:t>
            </a:r>
            <a:r>
              <a:rPr sz="1050" spc="3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for</a:t>
            </a:r>
            <a:r>
              <a:rPr sz="1050" spc="3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authors</a:t>
            </a:r>
            <a:r>
              <a:rPr sz="1050" spc="3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names</a:t>
            </a:r>
            <a:r>
              <a:rPr sz="1050" spc="3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here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4" name="bg object 19">
            <a:extLst>
              <a:ext uri="{FF2B5EF4-FFF2-40B4-BE49-F238E27FC236}">
                <a16:creationId xmlns:a16="http://schemas.microsoft.com/office/drawing/2014/main" id="{9953BAA2-85ED-F1AB-1907-FAC358D182CA}"/>
              </a:ext>
            </a:extLst>
          </p:cNvPr>
          <p:cNvSpPr/>
          <p:nvPr/>
        </p:nvSpPr>
        <p:spPr>
          <a:xfrm>
            <a:off x="2895419" y="5517498"/>
            <a:ext cx="5985599" cy="547025"/>
          </a:xfrm>
          <a:custGeom>
            <a:avLst/>
            <a:gdLst/>
            <a:ahLst/>
            <a:cxnLst/>
            <a:rect l="l" t="t" r="r" b="b"/>
            <a:pathLst>
              <a:path w="7621270" h="891539">
                <a:moveTo>
                  <a:pt x="7621193" y="0"/>
                </a:moveTo>
                <a:lnTo>
                  <a:pt x="0" y="0"/>
                </a:lnTo>
                <a:lnTo>
                  <a:pt x="0" y="890993"/>
                </a:lnTo>
                <a:lnTo>
                  <a:pt x="7621193" y="890993"/>
                </a:lnTo>
                <a:lnTo>
                  <a:pt x="76211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artel Sans" pitchFamily="2" charset="77"/>
              <a:cs typeface="Martel Sans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58252-9523-74D7-9932-FE58A84F3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30" y="5620475"/>
            <a:ext cx="5919337" cy="3661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299" y="249382"/>
            <a:ext cx="31789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1</a:t>
            </a:r>
            <a:r>
              <a:rPr sz="1050" b="1" spc="45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b="1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400" b="1" spc="682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64003" y="0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64003" y="6137998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299" y="2514600"/>
            <a:ext cx="3704590" cy="445763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63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80"/>
              </a:spcBef>
            </a:pP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Our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mission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is</a:t>
            </a:r>
            <a:r>
              <a:rPr sz="1400" spc="-1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to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facilitate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the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sustained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collection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delivery</a:t>
            </a:r>
            <a:r>
              <a:rPr sz="1400" spc="-4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of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essential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observations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of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the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to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all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stakeholders,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through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the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design,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advocacy,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implementation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of</a:t>
            </a:r>
            <a:r>
              <a:rPr sz="1400" spc="-1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cost-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effective</a:t>
            </a:r>
            <a:r>
              <a:rPr sz="1400" spc="-1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400" spc="-1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400" spc="-1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data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delivery</a:t>
            </a:r>
            <a:r>
              <a:rPr sz="1400" spc="-8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systems.</a:t>
            </a: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lang="en-AU" sz="14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359410" marR="406400">
              <a:lnSpc>
                <a:spcPct val="100000"/>
              </a:lnSpc>
            </a:pPr>
            <a:endParaRPr sz="140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5466" y="1905000"/>
            <a:ext cx="336275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SOOS</a:t>
            </a:r>
            <a:r>
              <a:rPr sz="3200" spc="-12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Mission</a:t>
            </a:r>
            <a:endParaRPr sz="3200" dirty="0">
              <a:latin typeface="Martel Sans" pitchFamily="2" charset="77"/>
              <a:cs typeface="Martel Sans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9" y="249382"/>
            <a:ext cx="33313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2</a:t>
            </a:r>
            <a:r>
              <a:rPr sz="1050" b="1" spc="45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baseline="4629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050" b="1" spc="690" baseline="4629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8" y="1820910"/>
            <a:ext cx="5312501" cy="3452868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6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Science</a:t>
            </a:r>
            <a:r>
              <a:rPr sz="1600" b="1" spc="1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Themes:</a:t>
            </a:r>
            <a:endParaRPr sz="16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790"/>
              </a:spcBef>
              <a:buChar char="•"/>
              <a:tabLst>
                <a:tab pos="156210" algn="l"/>
              </a:tabLst>
            </a:pP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Cryosphere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855"/>
              </a:spcBef>
              <a:buChar char="•"/>
              <a:tabLst>
                <a:tab pos="156210" algn="l"/>
              </a:tabLst>
            </a:pP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Circulation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850"/>
              </a:spcBef>
              <a:buChar char="•"/>
              <a:tabLst>
                <a:tab pos="156210" algn="l"/>
              </a:tabLst>
            </a:pP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Carbon</a:t>
            </a:r>
            <a:r>
              <a:rPr sz="1400" spc="-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&amp;</a:t>
            </a:r>
            <a:r>
              <a:rPr sz="1400" spc="-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Biogeochemistry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20014" indent="-107314">
              <a:lnSpc>
                <a:spcPct val="100000"/>
              </a:lnSpc>
              <a:spcBef>
                <a:spcPts val="850"/>
              </a:spcBef>
              <a:buChar char="•"/>
              <a:tabLst>
                <a:tab pos="120014" algn="l"/>
              </a:tabLst>
            </a:pP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Ecosystems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&amp;</a:t>
            </a:r>
            <a:r>
              <a:rPr sz="1400" spc="-1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Biodiversity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850"/>
              </a:spcBef>
              <a:buChar char="•"/>
              <a:tabLst>
                <a:tab pos="156210" algn="l"/>
              </a:tabLst>
            </a:pP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–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Sea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Ice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–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Atmosphere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Fluxes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16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Foundational</a:t>
            </a:r>
            <a:r>
              <a:rPr sz="1600" b="1" spc="32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6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Capabilities:</a:t>
            </a:r>
            <a:endParaRPr sz="16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790"/>
              </a:spcBef>
              <a:buChar char="•"/>
              <a:tabLst>
                <a:tab pos="156210" algn="l"/>
              </a:tabLst>
            </a:pP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4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System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Design,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Key</a:t>
            </a:r>
            <a:r>
              <a:rPr sz="14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Variables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400" spc="-4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Modelling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850"/>
              </a:spcBef>
              <a:buChar char="•"/>
              <a:tabLst>
                <a:tab pos="156210" algn="l"/>
              </a:tabLst>
            </a:pP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Methods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4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Standards</a:t>
            </a:r>
            <a:endParaRPr sz="1400" dirty="0">
              <a:latin typeface="Martel Sans" pitchFamily="2" charset="77"/>
              <a:cs typeface="Martel Sans" pitchFamily="2" charset="77"/>
            </a:endParaRPr>
          </a:p>
          <a:p>
            <a:pPr marL="156210" indent="-143510">
              <a:lnSpc>
                <a:spcPct val="100000"/>
              </a:lnSpc>
              <a:spcBef>
                <a:spcPts val="850"/>
              </a:spcBef>
              <a:buChar char="•"/>
              <a:tabLst>
                <a:tab pos="156210" algn="l"/>
              </a:tabLst>
            </a:pP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Data</a:t>
            </a:r>
            <a:r>
              <a:rPr sz="14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Management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4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4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Delivery</a:t>
            </a:r>
            <a:endParaRPr sz="140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299" y="980593"/>
            <a:ext cx="7547609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dirty="0">
                <a:latin typeface="Martel Sans" pitchFamily="2" charset="77"/>
                <a:cs typeface="Martel Sans" pitchFamily="2" charset="77"/>
              </a:rPr>
              <a:t>Science</a:t>
            </a:r>
            <a:r>
              <a:rPr sz="2800" spc="-105" dirty="0"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latin typeface="Martel Sans" pitchFamily="2" charset="77"/>
                <a:cs typeface="Martel Sans" pitchFamily="2" charset="77"/>
              </a:rPr>
              <a:t>and</a:t>
            </a:r>
            <a:r>
              <a:rPr sz="2800" spc="-100" dirty="0">
                <a:latin typeface="Martel Sans" pitchFamily="2" charset="77"/>
                <a:cs typeface="Martel Sans" pitchFamily="2" charset="77"/>
              </a:rPr>
              <a:t> </a:t>
            </a:r>
            <a:r>
              <a:rPr sz="2800" spc="-20" dirty="0">
                <a:latin typeface="Martel Sans" pitchFamily="2" charset="77"/>
                <a:cs typeface="Martel Sans" pitchFamily="2" charset="77"/>
              </a:rPr>
              <a:t>Implementation</a:t>
            </a:r>
            <a:r>
              <a:rPr sz="2800" spc="-105" dirty="0"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latin typeface="Martel Sans" pitchFamily="2" charset="77"/>
                <a:cs typeface="Martel Sans" pitchFamily="2" charset="77"/>
              </a:rPr>
              <a:t>Plan</a:t>
            </a:r>
            <a:r>
              <a:rPr sz="2800" spc="-100" dirty="0">
                <a:latin typeface="Martel Sans" pitchFamily="2" charset="77"/>
                <a:cs typeface="Martel Sans" pitchFamily="2" charset="77"/>
              </a:rPr>
              <a:t> </a:t>
            </a:r>
            <a:r>
              <a:rPr sz="2800" spc="-40" dirty="0">
                <a:latin typeface="Martel Sans" pitchFamily="2" charset="77"/>
                <a:cs typeface="Martel Sans" pitchFamily="2" charset="77"/>
              </a:rPr>
              <a:t>2021-</a:t>
            </a:r>
            <a:r>
              <a:rPr sz="2800" spc="-20" dirty="0">
                <a:latin typeface="Martel Sans" pitchFamily="2" charset="77"/>
                <a:cs typeface="Martel Sans" pitchFamily="2" charset="77"/>
              </a:rPr>
              <a:t>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8" y="249382"/>
            <a:ext cx="31789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2</a:t>
            </a:r>
            <a:r>
              <a:rPr sz="1050" b="1" spc="45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baseline="4629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050" b="1" spc="690" baseline="4629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980593"/>
            <a:ext cx="7547609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dirty="0"/>
              <a:t>Science</a:t>
            </a:r>
            <a:r>
              <a:rPr sz="2800" spc="-105" dirty="0"/>
              <a:t> </a:t>
            </a:r>
            <a:r>
              <a:rPr sz="2800" dirty="0"/>
              <a:t>and</a:t>
            </a:r>
            <a:r>
              <a:rPr sz="2800" spc="-100" dirty="0"/>
              <a:t> </a:t>
            </a:r>
            <a:r>
              <a:rPr sz="2800" spc="-20" dirty="0"/>
              <a:t>Implementation</a:t>
            </a:r>
            <a:r>
              <a:rPr sz="2800" spc="-105" dirty="0"/>
              <a:t> </a:t>
            </a:r>
            <a:r>
              <a:rPr sz="2800" dirty="0"/>
              <a:t>Plan</a:t>
            </a:r>
            <a:r>
              <a:rPr sz="2800" spc="-100" dirty="0"/>
              <a:t> </a:t>
            </a:r>
            <a:r>
              <a:rPr sz="2800" spc="-40" dirty="0"/>
              <a:t>2021-</a:t>
            </a:r>
            <a:r>
              <a:rPr sz="2800" spc="-20" dirty="0"/>
              <a:t>2025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6000" y="2034108"/>
            <a:ext cx="7212012" cy="41042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298" y="249382"/>
            <a:ext cx="33313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3</a:t>
            </a:r>
            <a:r>
              <a:rPr sz="1050" b="1" spc="45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baseline="4629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050" b="1" spc="690" baseline="4629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964320"/>
            <a:ext cx="7547609" cy="4424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spc="-20" dirty="0"/>
              <a:t>Knowledge</a:t>
            </a:r>
            <a:r>
              <a:rPr sz="2800" spc="-140" dirty="0"/>
              <a:t> </a:t>
            </a:r>
            <a:r>
              <a:rPr sz="2800" dirty="0"/>
              <a:t>delivery</a:t>
            </a:r>
            <a:r>
              <a:rPr sz="2800" spc="-130" dirty="0"/>
              <a:t> </a:t>
            </a:r>
            <a:r>
              <a:rPr sz="2800" dirty="0"/>
              <a:t>to</a:t>
            </a:r>
            <a:r>
              <a:rPr sz="2800" spc="-130" dirty="0"/>
              <a:t> </a:t>
            </a:r>
            <a:r>
              <a:rPr sz="2800" spc="-20" dirty="0"/>
              <a:t>address</a:t>
            </a:r>
            <a:r>
              <a:rPr sz="2800" spc="-130" dirty="0"/>
              <a:t> </a:t>
            </a:r>
            <a:r>
              <a:rPr sz="2800" spc="-10" dirty="0"/>
              <a:t>challenges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7200" y="1600200"/>
            <a:ext cx="8153400" cy="4814138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Data</a:t>
            </a:r>
            <a:r>
              <a:rPr sz="1200" b="1" spc="204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Management</a:t>
            </a:r>
            <a:r>
              <a:rPr sz="1200" b="1" spc="204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Sub-Committee</a:t>
            </a:r>
            <a:endParaRPr lang="en-AU" sz="1200" b="1" spc="210" dirty="0">
              <a:solidFill>
                <a:srgbClr val="231F20"/>
              </a:solidFill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endParaRPr lang="en-AU" sz="1200" b="1" spc="210" dirty="0">
              <a:solidFill>
                <a:srgbClr val="231F20"/>
              </a:solidFill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Regional</a:t>
            </a:r>
            <a:r>
              <a:rPr sz="1200" b="1" spc="204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Working</a:t>
            </a:r>
            <a:r>
              <a:rPr sz="1200" b="1" spc="204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Groups</a:t>
            </a:r>
            <a:r>
              <a:rPr sz="1200" b="1" spc="2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(RWGs):</a:t>
            </a:r>
            <a:endParaRPr lang="en-AU" sz="1200" b="1" spc="-1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Indian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Sector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(SOIS)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3578225">
              <a:lnSpc>
                <a:spcPts val="2410"/>
              </a:lnSpc>
              <a:spcBef>
                <a:spcPts val="165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Ross</a:t>
            </a:r>
            <a:r>
              <a:rPr sz="11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Sea</a:t>
            </a:r>
            <a:endParaRPr lang="en-AU" sz="1100" dirty="0">
              <a:latin typeface="Martel Sans" pitchFamily="2" charset="77"/>
              <a:cs typeface="Martel Sans" pitchFamily="2" charset="77"/>
            </a:endParaRPr>
          </a:p>
          <a:p>
            <a:pPr marL="12700" marR="3578225">
              <a:lnSpc>
                <a:spcPts val="2410"/>
              </a:lnSpc>
              <a:spcBef>
                <a:spcPts val="165"/>
              </a:spcBef>
            </a:pP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Weddell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Sea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Dronning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Maud</a:t>
            </a:r>
            <a:r>
              <a:rPr lang="en-AU"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Land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(WSDML)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3578225">
              <a:lnSpc>
                <a:spcPts val="2410"/>
              </a:lnSpc>
              <a:spcBef>
                <a:spcPts val="165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West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Antarctic</a:t>
            </a:r>
            <a:r>
              <a:rPr sz="1100" spc="-5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Peninsula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Scotia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Arc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(WAPSA)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3578225">
              <a:lnSpc>
                <a:spcPts val="2410"/>
              </a:lnSpc>
              <a:spcBef>
                <a:spcPts val="165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Amundsen/Bellingshausen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Sea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(ABS)</a:t>
            </a:r>
            <a:endParaRPr sz="1100" dirty="0">
              <a:latin typeface="Martel Sans" pitchFamily="2" charset="77"/>
              <a:cs typeface="Martel Sans" pitchFamily="2" charset="77"/>
            </a:endParaRPr>
          </a:p>
          <a:p>
            <a:pPr marL="12700" marR="2783205">
              <a:lnSpc>
                <a:spcPts val="2410"/>
              </a:lnSpc>
              <a:spcBef>
                <a:spcPts val="525"/>
              </a:spcBef>
            </a:pPr>
            <a:endParaRPr lang="en-AU" sz="1200" b="1" dirty="0">
              <a:solidFill>
                <a:srgbClr val="231F20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2783205">
              <a:lnSpc>
                <a:spcPts val="2410"/>
              </a:lnSpc>
              <a:spcBef>
                <a:spcPts val="525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Capability</a:t>
            </a:r>
            <a:r>
              <a:rPr sz="1200" b="1" spc="19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Working</a:t>
            </a:r>
            <a:r>
              <a:rPr sz="1200" b="1" spc="19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Groups</a:t>
            </a:r>
            <a:r>
              <a:rPr sz="1200" b="1" spc="19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(CWGs): </a:t>
            </a:r>
            <a:endParaRPr lang="en-AU" sz="1200" b="1" spc="-10" dirty="0">
              <a:solidFill>
                <a:srgbClr val="231F20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2783205">
              <a:lnSpc>
                <a:spcPts val="2410"/>
              </a:lnSpc>
              <a:spcBef>
                <a:spcPts val="525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Censusing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Animal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Populations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from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Space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(CAPS)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2783205">
              <a:lnSpc>
                <a:spcPts val="2410"/>
              </a:lnSpc>
              <a:spcBef>
                <a:spcPts val="525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Flux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(SOFLUX)</a:t>
            </a:r>
            <a:endParaRPr lang="en-AU" sz="1100" spc="-10" dirty="0">
              <a:latin typeface="Martel Sans" pitchFamily="2" charset="77"/>
              <a:cs typeface="Martel Sans" pitchFamily="2" charset="77"/>
            </a:endParaRPr>
          </a:p>
          <a:p>
            <a:pPr marL="12700" marR="2783205">
              <a:lnSpc>
                <a:spcPts val="2410"/>
              </a:lnSpc>
              <a:spcBef>
                <a:spcPts val="525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System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Design</a:t>
            </a:r>
            <a:r>
              <a:rPr sz="1100" spc="-2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(OSD)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 marR="2783205">
              <a:lnSpc>
                <a:spcPts val="2410"/>
              </a:lnSpc>
              <a:spcBef>
                <a:spcPts val="525"/>
              </a:spcBef>
            </a:pPr>
            <a:r>
              <a:rPr lang="en-AU"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SOOS/GOA-ON Southern Ocean – Ocean Acidification Regional Hub (SO-OA)</a:t>
            </a:r>
            <a:endParaRPr sz="110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314C032-F0A2-99CB-EFC6-966C6962BC99}"/>
              </a:ext>
            </a:extLst>
          </p:cNvPr>
          <p:cNvSpPr txBox="1"/>
          <p:nvPr/>
        </p:nvSpPr>
        <p:spPr>
          <a:xfrm>
            <a:off x="4800600" y="1600200"/>
            <a:ext cx="3454308" cy="3173946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Task</a:t>
            </a:r>
            <a:r>
              <a:rPr sz="1200" b="1" spc="3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Teams:</a:t>
            </a:r>
            <a:endParaRPr lang="en-AU" sz="1200" b="1" spc="-1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Polar</a:t>
            </a:r>
            <a:r>
              <a:rPr sz="1100" spc="-5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Technology</a:t>
            </a:r>
            <a:endParaRPr lang="en-AU" sz="1100" spc="-1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endParaRPr lang="en-AU" sz="1200" b="1" dirty="0">
              <a:solidFill>
                <a:srgbClr val="231F20"/>
              </a:solidFill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Partnerships</a:t>
            </a:r>
            <a:r>
              <a:rPr sz="1200" b="1" spc="18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lang="en-AU" sz="1200" dirty="0"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Collaborations:</a:t>
            </a:r>
            <a:endParaRPr lang="en-AU" sz="1200" b="1" spc="-1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UN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Decade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Decade Collaborative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Centre</a:t>
            </a:r>
            <a:endParaRPr lang="en-AU" sz="1100" spc="-1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Marine</a:t>
            </a:r>
            <a:r>
              <a:rPr sz="11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Ecosystem</a:t>
            </a:r>
            <a:r>
              <a:rPr sz="11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Assessment</a:t>
            </a:r>
            <a:r>
              <a:rPr sz="11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of</a:t>
            </a:r>
            <a:r>
              <a:rPr sz="11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the</a:t>
            </a:r>
            <a:r>
              <a:rPr sz="1100" spc="-2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100" spc="-5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(MEASO)</a:t>
            </a:r>
            <a:endParaRPr lang="en-AU" sz="1100" spc="-1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Polar</a:t>
            </a:r>
            <a:r>
              <a:rPr sz="1100" spc="-4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Data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Discovery</a:t>
            </a:r>
            <a:r>
              <a:rPr sz="1100" spc="-35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(POLDER)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Regional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Panel</a:t>
            </a:r>
            <a:r>
              <a:rPr sz="1100" spc="-3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(SORP)</a:t>
            </a:r>
            <a:endParaRPr lang="en-AU" sz="1100" spc="-10" dirty="0">
              <a:solidFill>
                <a:srgbClr val="58595B"/>
              </a:solidFill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sz="110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Antarctic</a:t>
            </a:r>
            <a:r>
              <a:rPr sz="1100" spc="-5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biodiversity</a:t>
            </a:r>
            <a:r>
              <a:rPr lang="en-AU" sz="1100" spc="-10" dirty="0">
                <a:solidFill>
                  <a:srgbClr val="58595B"/>
                </a:solidFill>
                <a:latin typeface="Martel Sans" pitchFamily="2" charset="77"/>
                <a:cs typeface="Martel Sans" pitchFamily="2" charset="77"/>
              </a:rPr>
              <a:t> </a:t>
            </a:r>
            <a:endParaRPr sz="1100" dirty="0">
              <a:latin typeface="Martel Sans" pitchFamily="2" charset="77"/>
              <a:cs typeface="Martel Sans" pitchFamily="2" charset="7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0001" y="720001"/>
            <a:ext cx="7704455" cy="6138545"/>
            <a:chOff x="720001" y="720001"/>
            <a:chExt cx="7704455" cy="6138545"/>
          </a:xfrm>
        </p:grpSpPr>
        <p:sp>
          <p:nvSpPr>
            <p:cNvPr id="4" name="object 4"/>
            <p:cNvSpPr/>
            <p:nvPr/>
          </p:nvSpPr>
          <p:spPr>
            <a:xfrm>
              <a:off x="720001" y="720001"/>
              <a:ext cx="7704455" cy="6138545"/>
            </a:xfrm>
            <a:custGeom>
              <a:avLst/>
              <a:gdLst/>
              <a:ahLst/>
              <a:cxnLst/>
              <a:rect l="l" t="t" r="r" b="b"/>
              <a:pathLst>
                <a:path w="7704455" h="6138545">
                  <a:moveTo>
                    <a:pt x="7703997" y="0"/>
                  </a:moveTo>
                  <a:lnTo>
                    <a:pt x="0" y="0"/>
                  </a:lnTo>
                  <a:lnTo>
                    <a:pt x="0" y="6137998"/>
                  </a:lnTo>
                  <a:lnTo>
                    <a:pt x="7703997" y="6137998"/>
                  </a:lnTo>
                  <a:lnTo>
                    <a:pt x="7703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artel Sans" pitchFamily="2" charset="77"/>
                <a:cs typeface="Martel Sans" pitchFamily="2" charset="77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992" y="3046437"/>
              <a:ext cx="6624002" cy="32794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9992" y="3046437"/>
              <a:ext cx="6543878" cy="32794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07299" y="249382"/>
            <a:ext cx="31789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5</a:t>
            </a:r>
            <a:r>
              <a:rPr sz="1050" b="1" spc="45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050" b="1" spc="690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64003" y="0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964003" y="6137998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47300" y="1186407"/>
            <a:ext cx="6507480" cy="5245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/>
              <a:t>Hobart,</a:t>
            </a:r>
            <a:r>
              <a:rPr sz="1650" b="1" spc="245" dirty="0"/>
              <a:t> </a:t>
            </a:r>
            <a:r>
              <a:rPr sz="1650" b="1" dirty="0"/>
              <a:t>Tasmania</a:t>
            </a:r>
            <a:r>
              <a:rPr sz="1650" b="1" spc="250" dirty="0"/>
              <a:t> </a:t>
            </a:r>
            <a:r>
              <a:rPr sz="1650" b="1" dirty="0"/>
              <a:t>10-20</a:t>
            </a:r>
            <a:r>
              <a:rPr sz="1650" b="1" spc="250" dirty="0"/>
              <a:t> </a:t>
            </a:r>
            <a:r>
              <a:rPr sz="1650" b="1" dirty="0"/>
              <a:t>August</a:t>
            </a:r>
            <a:r>
              <a:rPr sz="1650" b="1" spc="250" dirty="0"/>
              <a:t> </a:t>
            </a:r>
            <a:r>
              <a:rPr sz="1650" b="1" dirty="0"/>
              <a:t>2023</a:t>
            </a:r>
            <a:r>
              <a:rPr sz="1650" b="1" spc="250" dirty="0"/>
              <a:t> </a:t>
            </a:r>
            <a:r>
              <a:rPr sz="1650" b="1" dirty="0"/>
              <a:t>with</a:t>
            </a:r>
            <a:r>
              <a:rPr sz="1650" b="1" spc="250" dirty="0"/>
              <a:t> </a:t>
            </a:r>
            <a:r>
              <a:rPr sz="1650" b="1" dirty="0"/>
              <a:t>side-meetings</a:t>
            </a:r>
            <a:r>
              <a:rPr sz="1650" b="1" spc="250" dirty="0"/>
              <a:t> </a:t>
            </a:r>
            <a:r>
              <a:rPr sz="1650" b="1" dirty="0"/>
              <a:t>and</a:t>
            </a:r>
            <a:r>
              <a:rPr sz="1650" b="1" spc="250" dirty="0"/>
              <a:t> </a:t>
            </a:r>
            <a:r>
              <a:rPr sz="1650" b="1" spc="-10" dirty="0"/>
              <a:t>workshops</a:t>
            </a:r>
            <a:endParaRPr sz="1650" dirty="0"/>
          </a:p>
        </p:txBody>
      </p:sp>
      <p:sp>
        <p:nvSpPr>
          <p:cNvPr id="11" name="object 11"/>
          <p:cNvSpPr txBox="1"/>
          <p:nvPr/>
        </p:nvSpPr>
        <p:spPr>
          <a:xfrm>
            <a:off x="1259992" y="1727533"/>
            <a:ext cx="5952490" cy="130228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080">
              <a:lnSpc>
                <a:spcPts val="3390"/>
              </a:lnSpc>
              <a:spcBef>
                <a:spcPts val="775"/>
              </a:spcBef>
            </a:pP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SOOS</a:t>
            </a:r>
            <a:r>
              <a:rPr sz="2800" spc="-16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Symposium</a:t>
            </a:r>
            <a:r>
              <a:rPr sz="2800" spc="-155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2023</a:t>
            </a:r>
            <a:r>
              <a:rPr sz="2800" spc="-155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spc="-1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“Southern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in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a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Changing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spc="-1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World”</a:t>
            </a:r>
            <a:endParaRPr sz="280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300</a:t>
            </a:r>
            <a:r>
              <a:rPr sz="1200" b="1" spc="12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attendees</a:t>
            </a:r>
            <a:r>
              <a:rPr sz="1200" b="1" spc="1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from</a:t>
            </a:r>
            <a:r>
              <a:rPr sz="1200" b="1" spc="1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25</a:t>
            </a:r>
            <a:r>
              <a:rPr sz="1200" b="1" spc="1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countries</a:t>
            </a:r>
            <a:endParaRPr sz="1200" dirty="0">
              <a:latin typeface="Martel Sans" pitchFamily="2" charset="77"/>
              <a:cs typeface="Martel Sans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20001" y="720001"/>
            <a:ext cx="7704455" cy="6138545"/>
            <a:chOff x="720001" y="720001"/>
            <a:chExt cx="7704455" cy="6138545"/>
          </a:xfrm>
        </p:grpSpPr>
        <p:sp>
          <p:nvSpPr>
            <p:cNvPr id="4" name="object 4"/>
            <p:cNvSpPr/>
            <p:nvPr/>
          </p:nvSpPr>
          <p:spPr>
            <a:xfrm>
              <a:off x="720001" y="720001"/>
              <a:ext cx="7704455" cy="6138545"/>
            </a:xfrm>
            <a:custGeom>
              <a:avLst/>
              <a:gdLst/>
              <a:ahLst/>
              <a:cxnLst/>
              <a:rect l="l" t="t" r="r" b="b"/>
              <a:pathLst>
                <a:path w="7704455" h="6138545">
                  <a:moveTo>
                    <a:pt x="7703997" y="0"/>
                  </a:moveTo>
                  <a:lnTo>
                    <a:pt x="0" y="0"/>
                  </a:lnTo>
                  <a:lnTo>
                    <a:pt x="0" y="6137998"/>
                  </a:lnTo>
                  <a:lnTo>
                    <a:pt x="7703997" y="6137998"/>
                  </a:lnTo>
                  <a:lnTo>
                    <a:pt x="7703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Martel Sans" pitchFamily="2" charset="77"/>
                <a:cs typeface="Martel Sans" pitchFamily="2" charset="77"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992" y="3046450"/>
              <a:ext cx="5084356" cy="32226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0139" y="3898798"/>
              <a:ext cx="3504222" cy="23703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29580" y="3046450"/>
              <a:ext cx="2514767" cy="806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9992" y="3046450"/>
              <a:ext cx="2520607" cy="314110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07298" y="249382"/>
            <a:ext cx="31789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6</a:t>
            </a:r>
            <a:r>
              <a:rPr sz="1050" b="1" spc="45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050" b="1" spc="690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64003" y="0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964003" y="6137998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247300" y="1186407"/>
            <a:ext cx="6507480" cy="5245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b="1" dirty="0"/>
              <a:t>Hobart,</a:t>
            </a:r>
            <a:r>
              <a:rPr sz="1650" b="1" spc="245" dirty="0"/>
              <a:t> </a:t>
            </a:r>
            <a:r>
              <a:rPr sz="1650" b="1" dirty="0"/>
              <a:t>Tasmania</a:t>
            </a:r>
            <a:r>
              <a:rPr sz="1650" b="1" spc="250" dirty="0"/>
              <a:t> </a:t>
            </a:r>
            <a:r>
              <a:rPr sz="1650" b="1" dirty="0"/>
              <a:t>10-20</a:t>
            </a:r>
            <a:r>
              <a:rPr sz="1650" b="1" spc="250" dirty="0"/>
              <a:t> </a:t>
            </a:r>
            <a:r>
              <a:rPr sz="1650" b="1" dirty="0"/>
              <a:t>August</a:t>
            </a:r>
            <a:r>
              <a:rPr sz="1650" b="1" spc="250" dirty="0"/>
              <a:t> </a:t>
            </a:r>
            <a:r>
              <a:rPr sz="1650" b="1" dirty="0"/>
              <a:t>2023</a:t>
            </a:r>
            <a:r>
              <a:rPr sz="1650" b="1" spc="250" dirty="0"/>
              <a:t> </a:t>
            </a:r>
            <a:r>
              <a:rPr sz="1650" b="1" dirty="0"/>
              <a:t>with</a:t>
            </a:r>
            <a:r>
              <a:rPr sz="1650" b="1" spc="250" dirty="0"/>
              <a:t> </a:t>
            </a:r>
            <a:r>
              <a:rPr sz="1650" b="1" dirty="0"/>
              <a:t>side-meetings</a:t>
            </a:r>
            <a:r>
              <a:rPr sz="1650" b="1" spc="250" dirty="0"/>
              <a:t> </a:t>
            </a:r>
            <a:r>
              <a:rPr sz="1650" b="1" dirty="0"/>
              <a:t>and</a:t>
            </a:r>
            <a:r>
              <a:rPr sz="1650" b="1" spc="250" dirty="0"/>
              <a:t> </a:t>
            </a:r>
            <a:r>
              <a:rPr sz="1650" b="1" spc="-10" dirty="0"/>
              <a:t>workshops</a:t>
            </a:r>
            <a:endParaRPr sz="1650"/>
          </a:p>
        </p:txBody>
      </p:sp>
      <p:sp>
        <p:nvSpPr>
          <p:cNvPr id="13" name="object 13"/>
          <p:cNvSpPr txBox="1"/>
          <p:nvPr/>
        </p:nvSpPr>
        <p:spPr>
          <a:xfrm>
            <a:off x="1226469" y="1710910"/>
            <a:ext cx="6561455" cy="1271502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614045">
              <a:lnSpc>
                <a:spcPts val="3390"/>
              </a:lnSpc>
              <a:spcBef>
                <a:spcPts val="775"/>
              </a:spcBef>
            </a:pP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SOOS</a:t>
            </a:r>
            <a:r>
              <a:rPr sz="2800" spc="-16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Symposium</a:t>
            </a:r>
            <a:r>
              <a:rPr sz="2800" spc="-155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2023</a:t>
            </a:r>
            <a:r>
              <a:rPr sz="2800" spc="-155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spc="-1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“Southern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in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a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Changing</a:t>
            </a:r>
            <a:r>
              <a:rPr sz="2800" spc="-9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2800" spc="-10" dirty="0">
                <a:solidFill>
                  <a:srgbClr val="00AEEF"/>
                </a:solidFill>
                <a:latin typeface="Martel Sans" pitchFamily="2" charset="77"/>
                <a:cs typeface="Martel Sans" pitchFamily="2" charset="77"/>
              </a:rPr>
              <a:t>World”</a:t>
            </a:r>
            <a:endParaRPr sz="2800" dirty="0">
              <a:latin typeface="Martel Sans" pitchFamily="2" charset="77"/>
              <a:cs typeface="Martel Sans" pitchFamily="2" charset="77"/>
            </a:endParaRPr>
          </a:p>
          <a:p>
            <a:pPr marL="12700">
              <a:lnSpc>
                <a:spcPct val="100000"/>
              </a:lnSpc>
              <a:spcBef>
                <a:spcPts val="870"/>
              </a:spcBef>
            </a:pP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40+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media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2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features</a:t>
            </a:r>
            <a:r>
              <a:rPr sz="1200" b="1" spc="-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-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Australia,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New</a:t>
            </a:r>
            <a:r>
              <a:rPr sz="1200" b="1" spc="-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Zealand,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Europe,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North</a:t>
            </a:r>
            <a:r>
              <a:rPr sz="1200" b="1" spc="-25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South</a:t>
            </a:r>
            <a:r>
              <a:rPr sz="1200" b="1" spc="-3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200" b="1" spc="-10" dirty="0">
                <a:solidFill>
                  <a:srgbClr val="231F20"/>
                </a:solidFill>
                <a:latin typeface="Martel Sans" pitchFamily="2" charset="77"/>
                <a:cs typeface="Martel Sans" pitchFamily="2" charset="77"/>
              </a:rPr>
              <a:t>America</a:t>
            </a:r>
            <a:endParaRPr sz="1200" dirty="0">
              <a:latin typeface="Martel Sans" pitchFamily="2" charset="77"/>
              <a:cs typeface="Martel Sans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79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298" y="249382"/>
            <a:ext cx="3178901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AU" sz="1050" b="1" spc="45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7</a:t>
            </a:r>
            <a:r>
              <a:rPr sz="1050" b="1" spc="45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|</a:t>
            </a:r>
            <a:r>
              <a:rPr sz="1050" b="1" spc="690" baseline="4629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SOUTHERN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OCEAN</a:t>
            </a:r>
            <a:r>
              <a:rPr sz="1050" b="1" spc="8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OBSERVING</a:t>
            </a:r>
            <a:r>
              <a:rPr sz="1050" b="1" spc="8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SYSTEM</a:t>
            </a:r>
            <a:endParaRPr sz="1050" dirty="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964003" y="0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64003" y="6137998"/>
            <a:ext cx="180340" cy="720090"/>
          </a:xfrm>
          <a:custGeom>
            <a:avLst/>
            <a:gdLst/>
            <a:ahLst/>
            <a:cxnLst/>
            <a:rect l="l" t="t" r="r" b="b"/>
            <a:pathLst>
              <a:path w="180340" h="720090">
                <a:moveTo>
                  <a:pt x="179997" y="0"/>
                </a:moveTo>
                <a:lnTo>
                  <a:pt x="0" y="0"/>
                </a:lnTo>
                <a:lnTo>
                  <a:pt x="0" y="720001"/>
                </a:lnTo>
                <a:lnTo>
                  <a:pt x="179997" y="720001"/>
                </a:lnTo>
                <a:lnTo>
                  <a:pt x="17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0001" y="990003"/>
            <a:ext cx="7704455" cy="4878070"/>
          </a:xfrm>
          <a:custGeom>
            <a:avLst/>
            <a:gdLst/>
            <a:ahLst/>
            <a:cxnLst/>
            <a:rect l="l" t="t" r="r" b="b"/>
            <a:pathLst>
              <a:path w="7704455" h="4878070">
                <a:moveTo>
                  <a:pt x="7703997" y="0"/>
                </a:moveTo>
                <a:lnTo>
                  <a:pt x="0" y="0"/>
                </a:lnTo>
                <a:lnTo>
                  <a:pt x="0" y="4877993"/>
                </a:lnTo>
                <a:lnTo>
                  <a:pt x="7703997" y="4877993"/>
                </a:lnTo>
                <a:lnTo>
                  <a:pt x="7703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>
              <a:latin typeface="Martel Sans" pitchFamily="2" charset="77"/>
              <a:cs typeface="Martel Sans" pitchFamily="2" charset="77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62200" y="1084507"/>
            <a:ext cx="4818380" cy="1141338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62230" marR="5080" indent="-50165">
              <a:lnSpc>
                <a:spcPts val="4000"/>
              </a:lnSpc>
              <a:spcBef>
                <a:spcPts val="900"/>
              </a:spcBef>
            </a:pPr>
            <a:r>
              <a:rPr sz="2800" dirty="0"/>
              <a:t>SOOS</a:t>
            </a:r>
            <a:r>
              <a:rPr sz="2800" spc="-130" dirty="0"/>
              <a:t> </a:t>
            </a:r>
            <a:r>
              <a:rPr sz="2800" dirty="0"/>
              <a:t>Symposium</a:t>
            </a:r>
            <a:r>
              <a:rPr sz="2800" spc="-130" dirty="0"/>
              <a:t> </a:t>
            </a:r>
            <a:r>
              <a:rPr sz="2800" spc="-20" dirty="0"/>
              <a:t>2023 </a:t>
            </a:r>
            <a:r>
              <a:rPr sz="2800" dirty="0"/>
              <a:t>Community</a:t>
            </a:r>
            <a:r>
              <a:rPr sz="2800" spc="-185" dirty="0"/>
              <a:t> </a:t>
            </a:r>
            <a:r>
              <a:rPr sz="2800" spc="-10" dirty="0"/>
              <a:t>Statement</a:t>
            </a:r>
            <a:endParaRPr sz="2800" dirty="0"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1227061" y="2320348"/>
            <a:ext cx="6689877" cy="321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600" dirty="0"/>
              <a:t>The</a:t>
            </a:r>
            <a:r>
              <a:rPr sz="1600" spc="-40" dirty="0"/>
              <a:t> </a:t>
            </a:r>
            <a:r>
              <a:rPr sz="1600" dirty="0"/>
              <a:t>Southern</a:t>
            </a:r>
            <a:r>
              <a:rPr sz="1600" spc="-35" dirty="0"/>
              <a:t> </a:t>
            </a:r>
            <a:r>
              <a:rPr sz="1600" dirty="0"/>
              <a:t>Ocean</a:t>
            </a:r>
            <a:r>
              <a:rPr sz="1600" spc="-35" dirty="0"/>
              <a:t> </a:t>
            </a:r>
            <a:r>
              <a:rPr sz="1600" dirty="0"/>
              <a:t>is</a:t>
            </a:r>
            <a:r>
              <a:rPr sz="1600" spc="-40" dirty="0"/>
              <a:t> </a:t>
            </a:r>
            <a:r>
              <a:rPr sz="1600" dirty="0"/>
              <a:t>a</a:t>
            </a:r>
            <a:r>
              <a:rPr sz="1600" spc="-35" dirty="0"/>
              <a:t> </a:t>
            </a:r>
            <a:r>
              <a:rPr sz="1600" dirty="0"/>
              <a:t>critical</a:t>
            </a:r>
            <a:r>
              <a:rPr sz="1600" spc="-35" dirty="0"/>
              <a:t> </a:t>
            </a:r>
            <a:r>
              <a:rPr sz="1600" dirty="0"/>
              <a:t>component</a:t>
            </a:r>
            <a:r>
              <a:rPr sz="1600" spc="-35" dirty="0"/>
              <a:t> </a:t>
            </a:r>
            <a:r>
              <a:rPr sz="1600" dirty="0"/>
              <a:t>of</a:t>
            </a:r>
            <a:r>
              <a:rPr sz="1600" spc="-40" dirty="0"/>
              <a:t> </a:t>
            </a:r>
            <a:r>
              <a:rPr sz="1600" dirty="0"/>
              <a:t>the</a:t>
            </a:r>
            <a:r>
              <a:rPr sz="1600" spc="-35" dirty="0"/>
              <a:t> </a:t>
            </a:r>
            <a:r>
              <a:rPr sz="1600" dirty="0"/>
              <a:t>global</a:t>
            </a:r>
            <a:r>
              <a:rPr sz="1600" spc="-35" dirty="0"/>
              <a:t> </a:t>
            </a:r>
            <a:r>
              <a:rPr sz="1600" dirty="0"/>
              <a:t>climate</a:t>
            </a:r>
            <a:r>
              <a:rPr sz="1600" spc="-40" dirty="0"/>
              <a:t> </a:t>
            </a:r>
            <a:r>
              <a:rPr sz="1600" dirty="0"/>
              <a:t>system.</a:t>
            </a:r>
            <a:r>
              <a:rPr sz="1600" spc="-35" dirty="0"/>
              <a:t> </a:t>
            </a:r>
            <a:r>
              <a:rPr sz="1600" dirty="0"/>
              <a:t>The</a:t>
            </a:r>
            <a:r>
              <a:rPr sz="1600" spc="-35" dirty="0"/>
              <a:t> </a:t>
            </a:r>
            <a:r>
              <a:rPr sz="1600" spc="-10" dirty="0"/>
              <a:t>Southern </a:t>
            </a:r>
            <a:r>
              <a:rPr sz="1600" dirty="0"/>
              <a:t>Ocean</a:t>
            </a:r>
            <a:r>
              <a:rPr sz="1600" spc="-30" dirty="0"/>
              <a:t> </a:t>
            </a:r>
            <a:r>
              <a:rPr sz="1600" spc="-10" dirty="0"/>
              <a:t>controls</a:t>
            </a:r>
            <a:r>
              <a:rPr sz="1600" spc="-25" dirty="0"/>
              <a:t> </a:t>
            </a:r>
            <a:r>
              <a:rPr sz="1600" dirty="0"/>
              <a:t>to</a:t>
            </a:r>
            <a:r>
              <a:rPr sz="1600" spc="-25" dirty="0"/>
              <a:t> </a:t>
            </a:r>
            <a:r>
              <a:rPr sz="1600" dirty="0"/>
              <a:t>a</a:t>
            </a:r>
            <a:r>
              <a:rPr sz="1600" spc="-25" dirty="0"/>
              <a:t> </a:t>
            </a:r>
            <a:r>
              <a:rPr sz="1600" spc="-10" dirty="0"/>
              <a:t>large</a:t>
            </a:r>
            <a:r>
              <a:rPr sz="1600" spc="-25" dirty="0"/>
              <a:t> </a:t>
            </a:r>
            <a:r>
              <a:rPr sz="1600" dirty="0"/>
              <a:t>extent</a:t>
            </a:r>
            <a:r>
              <a:rPr sz="1600" spc="-25" dirty="0"/>
              <a:t> </a:t>
            </a:r>
            <a:r>
              <a:rPr sz="1600" dirty="0"/>
              <a:t>the</a:t>
            </a:r>
            <a:r>
              <a:rPr sz="1600" spc="-25" dirty="0"/>
              <a:t> </a:t>
            </a:r>
            <a:r>
              <a:rPr sz="1600" dirty="0"/>
              <a:t>uptake</a:t>
            </a:r>
            <a:r>
              <a:rPr sz="1600" spc="-25" dirty="0"/>
              <a:t> </a:t>
            </a:r>
            <a:r>
              <a:rPr sz="1600" dirty="0"/>
              <a:t>of</a:t>
            </a:r>
            <a:r>
              <a:rPr sz="1600" spc="-25" dirty="0"/>
              <a:t> </a:t>
            </a:r>
            <a:r>
              <a:rPr sz="1600" dirty="0"/>
              <a:t>human</a:t>
            </a:r>
            <a:r>
              <a:rPr sz="1600" spc="-25" dirty="0"/>
              <a:t> </a:t>
            </a:r>
            <a:r>
              <a:rPr sz="1600" spc="-20" dirty="0"/>
              <a:t>generated</a:t>
            </a:r>
            <a:r>
              <a:rPr sz="1600" spc="-25" dirty="0"/>
              <a:t> </a:t>
            </a:r>
            <a:r>
              <a:rPr sz="1600" dirty="0"/>
              <a:t>heat</a:t>
            </a:r>
            <a:r>
              <a:rPr sz="1600" spc="-25" dirty="0"/>
              <a:t> </a:t>
            </a:r>
            <a:r>
              <a:rPr sz="1600" dirty="0"/>
              <a:t>and</a:t>
            </a:r>
            <a:r>
              <a:rPr sz="1600" spc="-25" dirty="0"/>
              <a:t> </a:t>
            </a:r>
            <a:r>
              <a:rPr sz="1600" spc="-10" dirty="0"/>
              <a:t>carbon</a:t>
            </a:r>
          </a:p>
          <a:p>
            <a:pPr marL="36195" marR="28575" algn="ctr">
              <a:lnSpc>
                <a:spcPct val="100000"/>
              </a:lnSpc>
            </a:pPr>
            <a:r>
              <a:rPr sz="1600" dirty="0"/>
              <a:t>into</a:t>
            </a:r>
            <a:r>
              <a:rPr sz="1600" spc="-40" dirty="0"/>
              <a:t> </a:t>
            </a:r>
            <a:r>
              <a:rPr sz="1600" dirty="0"/>
              <a:t>the</a:t>
            </a:r>
            <a:r>
              <a:rPr sz="1600" spc="-40" dirty="0"/>
              <a:t> </a:t>
            </a:r>
            <a:r>
              <a:rPr sz="1600" dirty="0"/>
              <a:t>ocean.</a:t>
            </a:r>
            <a:r>
              <a:rPr sz="1600" spc="-40" dirty="0"/>
              <a:t> </a:t>
            </a:r>
            <a:r>
              <a:rPr sz="1600" spc="-30" dirty="0"/>
              <a:t>Yet,</a:t>
            </a:r>
            <a:r>
              <a:rPr sz="1600" spc="-40" dirty="0"/>
              <a:t> </a:t>
            </a:r>
            <a:r>
              <a:rPr sz="1600" dirty="0"/>
              <a:t>we</a:t>
            </a:r>
            <a:r>
              <a:rPr sz="1600" spc="-40" dirty="0"/>
              <a:t> </a:t>
            </a:r>
            <a:r>
              <a:rPr sz="1600" dirty="0"/>
              <a:t>are</a:t>
            </a:r>
            <a:r>
              <a:rPr sz="1600" spc="-40" dirty="0"/>
              <a:t> </a:t>
            </a:r>
            <a:r>
              <a:rPr sz="1600" spc="-10" dirty="0"/>
              <a:t>currently</a:t>
            </a:r>
            <a:r>
              <a:rPr sz="1600" spc="-40" dirty="0"/>
              <a:t> </a:t>
            </a:r>
            <a:r>
              <a:rPr sz="1600" dirty="0"/>
              <a:t>observing</a:t>
            </a:r>
            <a:r>
              <a:rPr sz="1600" spc="-40" dirty="0"/>
              <a:t> </a:t>
            </a:r>
            <a:r>
              <a:rPr sz="1600" dirty="0"/>
              <a:t>critical</a:t>
            </a:r>
            <a:r>
              <a:rPr sz="1600" spc="-40" dirty="0"/>
              <a:t> </a:t>
            </a:r>
            <a:r>
              <a:rPr sz="1600" dirty="0"/>
              <a:t>changes</a:t>
            </a:r>
            <a:r>
              <a:rPr sz="1600" spc="-40" dirty="0"/>
              <a:t> </a:t>
            </a:r>
            <a:r>
              <a:rPr sz="1600" dirty="0"/>
              <a:t>in</a:t>
            </a:r>
            <a:r>
              <a:rPr sz="1600" spc="-40" dirty="0"/>
              <a:t> </a:t>
            </a:r>
            <a:r>
              <a:rPr sz="1600" dirty="0"/>
              <a:t>the</a:t>
            </a:r>
            <a:r>
              <a:rPr sz="1600" spc="-40" dirty="0"/>
              <a:t> </a:t>
            </a:r>
            <a:r>
              <a:rPr sz="1600" dirty="0"/>
              <a:t>Southern</a:t>
            </a:r>
            <a:r>
              <a:rPr sz="1600" spc="-40" dirty="0"/>
              <a:t> </a:t>
            </a:r>
            <a:r>
              <a:rPr sz="1600" spc="-10" dirty="0"/>
              <a:t>Ocean </a:t>
            </a:r>
            <a:r>
              <a:rPr sz="1600" dirty="0"/>
              <a:t>that</a:t>
            </a:r>
            <a:r>
              <a:rPr sz="1600" spc="-30" dirty="0"/>
              <a:t> </a:t>
            </a:r>
            <a:r>
              <a:rPr sz="1600" dirty="0"/>
              <a:t>are</a:t>
            </a:r>
            <a:r>
              <a:rPr sz="1600" spc="-30" dirty="0"/>
              <a:t> </a:t>
            </a:r>
            <a:r>
              <a:rPr sz="1600" dirty="0"/>
              <a:t>seen</a:t>
            </a:r>
            <a:r>
              <a:rPr sz="1600" spc="-30" dirty="0"/>
              <a:t> </a:t>
            </a:r>
            <a:r>
              <a:rPr sz="1600" dirty="0"/>
              <a:t>in</a:t>
            </a:r>
            <a:r>
              <a:rPr sz="1600" spc="-30" dirty="0"/>
              <a:t> </a:t>
            </a:r>
            <a:r>
              <a:rPr sz="1600" dirty="0"/>
              <a:t>the</a:t>
            </a:r>
            <a:r>
              <a:rPr sz="1600" spc="-30" dirty="0"/>
              <a:t> </a:t>
            </a:r>
            <a:r>
              <a:rPr sz="1600" spc="-20" dirty="0"/>
              <a:t>record</a:t>
            </a:r>
            <a:r>
              <a:rPr sz="1600" spc="-30" dirty="0"/>
              <a:t> </a:t>
            </a:r>
            <a:r>
              <a:rPr sz="1600" dirty="0"/>
              <a:t>low</a:t>
            </a:r>
            <a:r>
              <a:rPr sz="1600" spc="-30" dirty="0"/>
              <a:t> </a:t>
            </a:r>
            <a:r>
              <a:rPr sz="1600" spc="-10" dirty="0"/>
              <a:t>levels</a:t>
            </a:r>
            <a:r>
              <a:rPr sz="1600" spc="-30" dirty="0"/>
              <a:t> </a:t>
            </a:r>
            <a:r>
              <a:rPr sz="1600" dirty="0"/>
              <a:t>of</a:t>
            </a:r>
            <a:r>
              <a:rPr sz="1600" spc="-30" dirty="0"/>
              <a:t> </a:t>
            </a:r>
            <a:r>
              <a:rPr sz="1600" spc="-20" dirty="0"/>
              <a:t>sea-</a:t>
            </a:r>
            <a:r>
              <a:rPr sz="1600" dirty="0"/>
              <a:t>ice</a:t>
            </a:r>
            <a:r>
              <a:rPr sz="1600" spc="-30" dirty="0"/>
              <a:t> </a:t>
            </a:r>
            <a:r>
              <a:rPr sz="1600" dirty="0"/>
              <a:t>extent,</a:t>
            </a:r>
            <a:r>
              <a:rPr sz="1600" spc="-30" dirty="0"/>
              <a:t> </a:t>
            </a:r>
            <a:r>
              <a:rPr sz="1600" spc="-20" dirty="0"/>
              <a:t>record</a:t>
            </a:r>
            <a:r>
              <a:rPr sz="1600" spc="-30" dirty="0"/>
              <a:t> </a:t>
            </a:r>
            <a:r>
              <a:rPr sz="1600" dirty="0"/>
              <a:t>high</a:t>
            </a:r>
            <a:r>
              <a:rPr sz="1600" spc="-30" dirty="0"/>
              <a:t> </a:t>
            </a:r>
            <a:r>
              <a:rPr sz="1600" spc="-20" dirty="0"/>
              <a:t>temperatures</a:t>
            </a:r>
            <a:r>
              <a:rPr sz="1600" spc="-30" dirty="0"/>
              <a:t> </a:t>
            </a:r>
            <a:r>
              <a:rPr sz="1600" spc="-25" dirty="0"/>
              <a:t>and </a:t>
            </a:r>
            <a:r>
              <a:rPr sz="1600" spc="-10" dirty="0"/>
              <a:t>dramatic</a:t>
            </a:r>
            <a:r>
              <a:rPr sz="1600" spc="-30" dirty="0"/>
              <a:t> </a:t>
            </a:r>
            <a:r>
              <a:rPr sz="1600" dirty="0"/>
              <a:t>shifts</a:t>
            </a:r>
            <a:r>
              <a:rPr sz="1600" spc="-25" dirty="0"/>
              <a:t> </a:t>
            </a:r>
            <a:r>
              <a:rPr sz="1600" dirty="0"/>
              <a:t>in</a:t>
            </a:r>
            <a:r>
              <a:rPr sz="1600" spc="-25" dirty="0"/>
              <a:t> </a:t>
            </a:r>
            <a:r>
              <a:rPr sz="1600" dirty="0"/>
              <a:t>penguin</a:t>
            </a:r>
            <a:r>
              <a:rPr sz="1600" spc="-30" dirty="0"/>
              <a:t> </a:t>
            </a:r>
            <a:r>
              <a:rPr sz="1600" dirty="0"/>
              <a:t>populations,</a:t>
            </a:r>
            <a:r>
              <a:rPr sz="1600" spc="-25" dirty="0"/>
              <a:t> </a:t>
            </a:r>
            <a:r>
              <a:rPr sz="1600" dirty="0"/>
              <a:t>among</a:t>
            </a:r>
            <a:r>
              <a:rPr sz="1600" spc="-25" dirty="0"/>
              <a:t> </a:t>
            </a:r>
            <a:r>
              <a:rPr sz="1600" dirty="0"/>
              <a:t>other</a:t>
            </a:r>
            <a:r>
              <a:rPr sz="1600" spc="-25" dirty="0"/>
              <a:t> </a:t>
            </a:r>
            <a:r>
              <a:rPr sz="1600" dirty="0"/>
              <a:t>striking</a:t>
            </a:r>
            <a:r>
              <a:rPr sz="1600" spc="-30" dirty="0"/>
              <a:t> </a:t>
            </a:r>
            <a:r>
              <a:rPr sz="1600" dirty="0"/>
              <a:t>changes.</a:t>
            </a:r>
            <a:r>
              <a:rPr sz="1600" spc="-25" dirty="0"/>
              <a:t> </a:t>
            </a:r>
            <a:r>
              <a:rPr sz="1600" dirty="0"/>
              <a:t>The</a:t>
            </a:r>
            <a:r>
              <a:rPr sz="1600" spc="-25" dirty="0"/>
              <a:t> </a:t>
            </a:r>
            <a:r>
              <a:rPr sz="1600" dirty="0"/>
              <a:t>chronic</a:t>
            </a:r>
            <a:r>
              <a:rPr sz="1600" spc="-25" dirty="0"/>
              <a:t> </a:t>
            </a:r>
            <a:r>
              <a:rPr sz="1600" spc="-20" dirty="0"/>
              <a:t>lack </a:t>
            </a:r>
            <a:r>
              <a:rPr sz="1600" dirty="0"/>
              <a:t>of</a:t>
            </a:r>
            <a:r>
              <a:rPr sz="1600" spc="-30" dirty="0"/>
              <a:t> </a:t>
            </a:r>
            <a:r>
              <a:rPr sz="1600" spc="-10" dirty="0"/>
              <a:t>observations</a:t>
            </a:r>
            <a:r>
              <a:rPr sz="1600" spc="-25" dirty="0"/>
              <a:t> </a:t>
            </a:r>
            <a:r>
              <a:rPr sz="1600" dirty="0"/>
              <a:t>for</a:t>
            </a:r>
            <a:r>
              <a:rPr sz="1600" spc="-30" dirty="0"/>
              <a:t> </a:t>
            </a:r>
            <a:r>
              <a:rPr sz="1600" dirty="0"/>
              <a:t>the</a:t>
            </a:r>
            <a:r>
              <a:rPr sz="1600" spc="-25" dirty="0"/>
              <a:t> </a:t>
            </a:r>
            <a:r>
              <a:rPr sz="1600" dirty="0"/>
              <a:t>Southern</a:t>
            </a:r>
            <a:r>
              <a:rPr sz="1600" spc="-25" dirty="0"/>
              <a:t> </a:t>
            </a:r>
            <a:r>
              <a:rPr sz="1600" dirty="0"/>
              <a:t>Ocean</a:t>
            </a:r>
            <a:r>
              <a:rPr sz="1600" spc="-30" dirty="0"/>
              <a:t> </a:t>
            </a:r>
            <a:r>
              <a:rPr sz="1600" dirty="0"/>
              <a:t>challenges</a:t>
            </a:r>
            <a:r>
              <a:rPr sz="1600" spc="-25" dirty="0"/>
              <a:t> </a:t>
            </a:r>
            <a:r>
              <a:rPr sz="1600" dirty="0"/>
              <a:t>our</a:t>
            </a:r>
            <a:r>
              <a:rPr sz="1600" spc="-25" dirty="0"/>
              <a:t> </a:t>
            </a:r>
            <a:r>
              <a:rPr sz="1600" dirty="0"/>
              <a:t>ability</a:t>
            </a:r>
            <a:r>
              <a:rPr sz="1600" spc="-30" dirty="0"/>
              <a:t> </a:t>
            </a:r>
            <a:r>
              <a:rPr sz="1600" dirty="0"/>
              <a:t>to</a:t>
            </a:r>
            <a:r>
              <a:rPr sz="1600" spc="-25" dirty="0"/>
              <a:t> </a:t>
            </a:r>
            <a:r>
              <a:rPr sz="1600" dirty="0"/>
              <a:t>detect</a:t>
            </a:r>
            <a:r>
              <a:rPr sz="1600" spc="-30" dirty="0"/>
              <a:t> </a:t>
            </a:r>
            <a:r>
              <a:rPr sz="1600" dirty="0"/>
              <a:t>and</a:t>
            </a:r>
            <a:r>
              <a:rPr sz="1600" spc="-25" dirty="0"/>
              <a:t> </a:t>
            </a:r>
            <a:r>
              <a:rPr sz="1600" dirty="0"/>
              <a:t>assess</a:t>
            </a:r>
            <a:r>
              <a:rPr sz="1600" spc="-25" dirty="0"/>
              <a:t> the </a:t>
            </a:r>
            <a:r>
              <a:rPr sz="1600" dirty="0"/>
              <a:t>consequences</a:t>
            </a:r>
            <a:r>
              <a:rPr sz="1600" spc="-35" dirty="0"/>
              <a:t> </a:t>
            </a:r>
            <a:r>
              <a:rPr sz="1600" dirty="0"/>
              <a:t>of</a:t>
            </a:r>
            <a:r>
              <a:rPr sz="1600" spc="-30" dirty="0"/>
              <a:t> </a:t>
            </a:r>
            <a:r>
              <a:rPr sz="1600" dirty="0"/>
              <a:t>change.</a:t>
            </a:r>
            <a:r>
              <a:rPr sz="1600" spc="-30" dirty="0"/>
              <a:t> </a:t>
            </a:r>
            <a:r>
              <a:rPr sz="1600" dirty="0"/>
              <a:t>As</a:t>
            </a:r>
            <a:r>
              <a:rPr sz="1600" spc="-30" dirty="0"/>
              <a:t> </a:t>
            </a:r>
            <a:r>
              <a:rPr sz="1600" dirty="0"/>
              <a:t>such,</a:t>
            </a:r>
            <a:r>
              <a:rPr sz="1600" spc="-30" dirty="0"/>
              <a:t> </a:t>
            </a:r>
            <a:r>
              <a:rPr sz="1600" dirty="0"/>
              <a:t>it</a:t>
            </a:r>
            <a:r>
              <a:rPr sz="1600" spc="-30" dirty="0"/>
              <a:t> </a:t>
            </a:r>
            <a:r>
              <a:rPr sz="1600" dirty="0"/>
              <a:t>is</a:t>
            </a:r>
            <a:r>
              <a:rPr sz="1600" spc="-30" dirty="0"/>
              <a:t> </a:t>
            </a:r>
            <a:r>
              <a:rPr sz="1600" spc="-10" dirty="0"/>
              <a:t>more</a:t>
            </a:r>
            <a:r>
              <a:rPr sz="1600" spc="-35" dirty="0"/>
              <a:t> </a:t>
            </a:r>
            <a:r>
              <a:rPr sz="1600" dirty="0"/>
              <a:t>pressing</a:t>
            </a:r>
            <a:r>
              <a:rPr sz="1600" spc="-30" dirty="0"/>
              <a:t> </a:t>
            </a:r>
            <a:r>
              <a:rPr sz="1600" dirty="0"/>
              <a:t>than</a:t>
            </a:r>
            <a:r>
              <a:rPr sz="1600" spc="-30" dirty="0"/>
              <a:t> </a:t>
            </a:r>
            <a:r>
              <a:rPr sz="1600" dirty="0"/>
              <a:t>ever</a:t>
            </a:r>
            <a:r>
              <a:rPr sz="1600" spc="-30" dirty="0"/>
              <a:t> </a:t>
            </a:r>
            <a:r>
              <a:rPr sz="1600" dirty="0"/>
              <a:t>to</a:t>
            </a:r>
            <a:r>
              <a:rPr sz="1600" spc="-30" dirty="0"/>
              <a:t> </a:t>
            </a:r>
            <a:r>
              <a:rPr sz="1600" spc="-10" dirty="0"/>
              <a:t>have</a:t>
            </a:r>
            <a:r>
              <a:rPr sz="1600" spc="-30" dirty="0"/>
              <a:t> </a:t>
            </a:r>
            <a:r>
              <a:rPr sz="1600" dirty="0"/>
              <a:t>a</a:t>
            </a:r>
            <a:r>
              <a:rPr sz="1600" spc="-30" dirty="0"/>
              <a:t> </a:t>
            </a:r>
            <a:r>
              <a:rPr sz="1600" dirty="0"/>
              <a:t>sustained</a:t>
            </a:r>
            <a:r>
              <a:rPr sz="1600" spc="-30" dirty="0"/>
              <a:t> </a:t>
            </a:r>
            <a:r>
              <a:rPr sz="1600" spc="-25" dirty="0"/>
              <a:t>and </a:t>
            </a:r>
            <a:r>
              <a:rPr sz="1600" spc="-20" dirty="0"/>
              <a:t>coordinated</a:t>
            </a:r>
            <a:r>
              <a:rPr sz="1600" spc="-35" dirty="0"/>
              <a:t> </a:t>
            </a:r>
            <a:r>
              <a:rPr sz="1600" dirty="0"/>
              <a:t>Southern</a:t>
            </a:r>
            <a:r>
              <a:rPr sz="1600" spc="-35" dirty="0"/>
              <a:t> </a:t>
            </a:r>
            <a:r>
              <a:rPr sz="1600" dirty="0"/>
              <a:t>Ocean</a:t>
            </a:r>
            <a:r>
              <a:rPr sz="1600" spc="-35" dirty="0"/>
              <a:t> </a:t>
            </a:r>
            <a:r>
              <a:rPr sz="1600" dirty="0"/>
              <a:t>observing</a:t>
            </a:r>
            <a:r>
              <a:rPr sz="1600" spc="-35" dirty="0"/>
              <a:t> </a:t>
            </a:r>
            <a:r>
              <a:rPr sz="1600" dirty="0"/>
              <a:t>system</a:t>
            </a:r>
            <a:r>
              <a:rPr sz="1600" spc="-35" dirty="0"/>
              <a:t> </a:t>
            </a:r>
            <a:r>
              <a:rPr sz="1600" dirty="0"/>
              <a:t>to</a:t>
            </a:r>
            <a:r>
              <a:rPr sz="1600" spc="-35" dirty="0"/>
              <a:t> </a:t>
            </a:r>
            <a:r>
              <a:rPr sz="1600" spc="-10" dirty="0"/>
              <a:t>provide</a:t>
            </a:r>
            <a:r>
              <a:rPr sz="1600" spc="-35" dirty="0"/>
              <a:t> </a:t>
            </a:r>
            <a:r>
              <a:rPr sz="1600" dirty="0"/>
              <a:t>an</a:t>
            </a:r>
            <a:r>
              <a:rPr sz="1600" spc="-35" dirty="0"/>
              <a:t> </a:t>
            </a:r>
            <a:r>
              <a:rPr sz="1600" dirty="0"/>
              <a:t>understanding</a:t>
            </a:r>
            <a:r>
              <a:rPr sz="1600" spc="-35" dirty="0"/>
              <a:t> </a:t>
            </a:r>
            <a:r>
              <a:rPr sz="1600" dirty="0"/>
              <a:t>of</a:t>
            </a:r>
            <a:r>
              <a:rPr sz="1600" spc="-35" dirty="0"/>
              <a:t> </a:t>
            </a:r>
            <a:r>
              <a:rPr sz="1600" spc="-10" dirty="0"/>
              <a:t>current </a:t>
            </a:r>
            <a:r>
              <a:rPr sz="1600" dirty="0"/>
              <a:t>conditions,</a:t>
            </a:r>
            <a:r>
              <a:rPr sz="1600" spc="-40" dirty="0"/>
              <a:t> </a:t>
            </a:r>
            <a:r>
              <a:rPr sz="1600" dirty="0"/>
              <a:t>inform</a:t>
            </a:r>
            <a:r>
              <a:rPr sz="1600" spc="-35" dirty="0"/>
              <a:t> </a:t>
            </a:r>
            <a:r>
              <a:rPr sz="1600" dirty="0"/>
              <a:t>predictions</a:t>
            </a:r>
            <a:r>
              <a:rPr sz="1600" spc="-35" dirty="0"/>
              <a:t> </a:t>
            </a:r>
            <a:r>
              <a:rPr sz="1600" dirty="0"/>
              <a:t>of</a:t>
            </a:r>
            <a:r>
              <a:rPr sz="1600" spc="-35" dirty="0"/>
              <a:t> </a:t>
            </a:r>
            <a:r>
              <a:rPr sz="1600" dirty="0"/>
              <a:t>future</a:t>
            </a:r>
            <a:r>
              <a:rPr sz="1600" spc="-35" dirty="0"/>
              <a:t> </a:t>
            </a:r>
            <a:r>
              <a:rPr sz="1600" dirty="0"/>
              <a:t>states,</a:t>
            </a:r>
            <a:r>
              <a:rPr sz="1600" spc="-35" dirty="0"/>
              <a:t> </a:t>
            </a:r>
            <a:r>
              <a:rPr sz="1600" dirty="0"/>
              <a:t>and</a:t>
            </a:r>
            <a:r>
              <a:rPr sz="1600" spc="-35" dirty="0"/>
              <a:t> </a:t>
            </a:r>
            <a:r>
              <a:rPr sz="1600" dirty="0"/>
              <a:t>support</a:t>
            </a:r>
            <a:r>
              <a:rPr sz="1600" spc="-40" dirty="0"/>
              <a:t> </a:t>
            </a:r>
            <a:r>
              <a:rPr sz="1600" dirty="0"/>
              <a:t>policies</a:t>
            </a:r>
            <a:r>
              <a:rPr sz="1600" spc="-35" dirty="0"/>
              <a:t> </a:t>
            </a:r>
            <a:r>
              <a:rPr sz="1600" dirty="0"/>
              <a:t>and</a:t>
            </a:r>
            <a:r>
              <a:rPr sz="1600" spc="-35" dirty="0"/>
              <a:t> </a:t>
            </a:r>
            <a:r>
              <a:rPr sz="1600" spc="-10" dirty="0"/>
              <a:t>regulations</a:t>
            </a:r>
            <a:r>
              <a:rPr sz="1600" spc="-35" dirty="0"/>
              <a:t> </a:t>
            </a:r>
            <a:r>
              <a:rPr sz="1600" spc="-25" dirty="0"/>
              <a:t>for </a:t>
            </a:r>
            <a:r>
              <a:rPr sz="1600" dirty="0"/>
              <a:t>the</a:t>
            </a:r>
            <a:r>
              <a:rPr sz="1600" spc="-40" dirty="0"/>
              <a:t> </a:t>
            </a:r>
            <a:r>
              <a:rPr sz="1600" dirty="0"/>
              <a:t>benefit</a:t>
            </a:r>
            <a:r>
              <a:rPr sz="1600" spc="-35" dirty="0"/>
              <a:t> </a:t>
            </a:r>
            <a:r>
              <a:rPr sz="1600" dirty="0"/>
              <a:t>of</a:t>
            </a:r>
            <a:r>
              <a:rPr sz="1600" spc="-35" dirty="0"/>
              <a:t> </a:t>
            </a:r>
            <a:r>
              <a:rPr sz="1600" spc="-10" dirty="0"/>
              <a:t>society.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6197" y="5459334"/>
            <a:ext cx="1694814" cy="8165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1800"/>
              </a:lnSpc>
              <a:spcBef>
                <a:spcPts val="95"/>
              </a:spcBef>
            </a:pPr>
            <a:r>
              <a:rPr sz="7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Institute</a:t>
            </a:r>
            <a:r>
              <a:rPr sz="750" b="1" spc="-1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for</a:t>
            </a:r>
            <a:r>
              <a:rPr sz="7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Marine</a:t>
            </a:r>
            <a:r>
              <a:rPr sz="7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and</a:t>
            </a:r>
            <a:r>
              <a:rPr sz="7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Antarctic</a:t>
            </a:r>
            <a:r>
              <a:rPr sz="750" b="1" spc="-1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b="1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Studies</a:t>
            </a:r>
            <a:r>
              <a:rPr sz="750" b="1" spc="50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Waterfront</a:t>
            </a:r>
            <a:r>
              <a:rPr sz="750" spc="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Building,</a:t>
            </a:r>
            <a:r>
              <a:rPr sz="750" spc="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University</a:t>
            </a:r>
            <a:r>
              <a:rPr sz="750" spc="2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of</a:t>
            </a:r>
            <a:r>
              <a:rPr sz="750" spc="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Tasmania,</a:t>
            </a:r>
            <a:r>
              <a:rPr sz="750" spc="50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Private</a:t>
            </a:r>
            <a:r>
              <a:rPr sz="750" spc="-2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Bag</a:t>
            </a:r>
            <a:r>
              <a:rPr sz="7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110</a:t>
            </a:r>
            <a:r>
              <a:rPr sz="7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Hobart,</a:t>
            </a:r>
            <a:r>
              <a:rPr sz="7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TAS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Australia,</a:t>
            </a:r>
            <a:r>
              <a:rPr sz="7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7004</a:t>
            </a:r>
            <a:endParaRPr sz="750" dirty="0">
              <a:latin typeface="Martel Sans" pitchFamily="2" charset="77"/>
              <a:cs typeface="Martel Sans" pitchFamily="2" charset="77"/>
            </a:endParaRPr>
          </a:p>
          <a:p>
            <a:pPr marL="12700" algn="l">
              <a:lnSpc>
                <a:spcPct val="100000"/>
              </a:lnSpc>
              <a:spcBef>
                <a:spcPts val="835"/>
              </a:spcBef>
            </a:pPr>
            <a:r>
              <a:rPr sz="7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Phone</a:t>
            </a:r>
            <a:r>
              <a:rPr sz="750" b="1" spc="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+61</a:t>
            </a:r>
            <a:r>
              <a:rPr sz="750" spc="-2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3</a:t>
            </a:r>
            <a:r>
              <a:rPr sz="750" spc="-2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6226</a:t>
            </a:r>
            <a:r>
              <a:rPr sz="750" spc="-2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6011</a:t>
            </a:r>
            <a:endParaRPr sz="750" dirty="0">
              <a:latin typeface="Martel Sans" pitchFamily="2" charset="77"/>
              <a:cs typeface="Martel Sans" pitchFamily="2" charset="77"/>
            </a:endParaRPr>
          </a:p>
          <a:p>
            <a:pPr marL="12700" algn="l">
              <a:lnSpc>
                <a:spcPct val="100000"/>
              </a:lnSpc>
              <a:spcBef>
                <a:spcPts val="15"/>
              </a:spcBef>
            </a:pPr>
            <a:r>
              <a:rPr sz="750" b="1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Email</a:t>
            </a:r>
            <a:r>
              <a:rPr sz="750" b="1" spc="305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</a:rPr>
              <a:t> </a:t>
            </a:r>
            <a:r>
              <a:rPr sz="750" spc="-10" dirty="0">
                <a:solidFill>
                  <a:srgbClr val="FFFFFF"/>
                </a:solidFill>
                <a:latin typeface="Martel Sans" pitchFamily="2" charset="77"/>
                <a:cs typeface="Martel Sans" pitchFamily="2" charset="77"/>
                <a:hlinkClick r:id="rId3"/>
              </a:rPr>
              <a:t>info@soos.aq</a:t>
            </a:r>
            <a:endParaRPr sz="750" dirty="0">
              <a:latin typeface="Martel Sans" pitchFamily="2" charset="77"/>
              <a:cs typeface="Martel Sans" pitchFamily="2" charset="77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894" y="5203356"/>
            <a:ext cx="1431023" cy="577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8897" y="4674819"/>
            <a:ext cx="1431020" cy="447076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FAD89863-0743-96BE-4E72-E43D78251E0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01223" y="4352940"/>
            <a:ext cx="222250" cy="216000"/>
          </a:xfrm>
          <a:prstGeom prst="rect">
            <a:avLst/>
          </a:prstGeom>
        </p:spPr>
      </p:pic>
      <p:sp>
        <p:nvSpPr>
          <p:cNvPr id="42" name="object 3">
            <a:extLst>
              <a:ext uri="{FF2B5EF4-FFF2-40B4-BE49-F238E27FC236}">
                <a16:creationId xmlns:a16="http://schemas.microsoft.com/office/drawing/2014/main" id="{7BFCEF23-347F-E1DA-0747-9D87FB2D0177}"/>
              </a:ext>
            </a:extLst>
          </p:cNvPr>
          <p:cNvSpPr txBox="1"/>
          <p:nvPr/>
        </p:nvSpPr>
        <p:spPr>
          <a:xfrm>
            <a:off x="4958807" y="4700058"/>
            <a:ext cx="1599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@SOOSocean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pic>
        <p:nvPicPr>
          <p:cNvPr id="43" name="Picture 42" descr="A black and white x&#10;&#10;Description automatically generated">
            <a:extLst>
              <a:ext uri="{FF2B5EF4-FFF2-40B4-BE49-F238E27FC236}">
                <a16:creationId xmlns:a16="http://schemas.microsoft.com/office/drawing/2014/main" id="{FFBD5B8B-BAB9-A0E7-AEC8-D27A522730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4573401" y="4690803"/>
            <a:ext cx="202143" cy="216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95DD5CFB-A9E2-AC03-78FB-246937AF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212" y="5028666"/>
            <a:ext cx="214466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bject 3">
            <a:extLst>
              <a:ext uri="{FF2B5EF4-FFF2-40B4-BE49-F238E27FC236}">
                <a16:creationId xmlns:a16="http://schemas.microsoft.com/office/drawing/2014/main" id="{4226BA90-E3B3-D6E0-CC0F-F62E62C27563}"/>
              </a:ext>
            </a:extLst>
          </p:cNvPr>
          <p:cNvSpPr txBox="1"/>
          <p:nvPr/>
        </p:nvSpPr>
        <p:spPr>
          <a:xfrm>
            <a:off x="4958807" y="5037921"/>
            <a:ext cx="192226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@SOOSocean.bsky.social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0816C7B2-724D-82AA-8557-398138BD1A1B}"/>
              </a:ext>
            </a:extLst>
          </p:cNvPr>
          <p:cNvSpPr txBox="1"/>
          <p:nvPr/>
        </p:nvSpPr>
        <p:spPr>
          <a:xfrm>
            <a:off x="3141096" y="5037921"/>
            <a:ext cx="1599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 err="1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bit.ly</a:t>
            </a:r>
            <a:r>
              <a:rPr lang="en-AU" sz="1200" b="1" dirty="0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/</a:t>
            </a:r>
            <a:r>
              <a:rPr lang="en-AU" sz="1200" b="1" dirty="0" err="1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JoinSOOS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9DE20C4C-DD17-A0E3-ACBA-18E39FFB7E1E}"/>
              </a:ext>
            </a:extLst>
          </p:cNvPr>
          <p:cNvSpPr txBox="1"/>
          <p:nvPr/>
        </p:nvSpPr>
        <p:spPr>
          <a:xfrm>
            <a:off x="3142815" y="4700058"/>
            <a:ext cx="1599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 err="1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info@soos.aq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72D24ECD-8804-ADF8-5C59-B94CB6BFD479}"/>
              </a:ext>
            </a:extLst>
          </p:cNvPr>
          <p:cNvSpPr txBox="1"/>
          <p:nvPr/>
        </p:nvSpPr>
        <p:spPr>
          <a:xfrm>
            <a:off x="3142815" y="4362195"/>
            <a:ext cx="1599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 err="1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soos.aq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sp>
        <p:nvSpPr>
          <p:cNvPr id="49" name="object 3">
            <a:extLst>
              <a:ext uri="{FF2B5EF4-FFF2-40B4-BE49-F238E27FC236}">
                <a16:creationId xmlns:a16="http://schemas.microsoft.com/office/drawing/2014/main" id="{D757226D-7361-FDEA-C7F0-4AD04A5A0016}"/>
              </a:ext>
            </a:extLst>
          </p:cNvPr>
          <p:cNvSpPr txBox="1"/>
          <p:nvPr/>
        </p:nvSpPr>
        <p:spPr>
          <a:xfrm>
            <a:off x="4958806" y="4362195"/>
            <a:ext cx="1599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@SOOSnews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sp>
        <p:nvSpPr>
          <p:cNvPr id="50" name="bg object 19">
            <a:extLst>
              <a:ext uri="{FF2B5EF4-FFF2-40B4-BE49-F238E27FC236}">
                <a16:creationId xmlns:a16="http://schemas.microsoft.com/office/drawing/2014/main" id="{8B4FA78D-651A-FE3D-CFE2-BEF9F2DD6639}"/>
              </a:ext>
            </a:extLst>
          </p:cNvPr>
          <p:cNvSpPr/>
          <p:nvPr/>
        </p:nvSpPr>
        <p:spPr>
          <a:xfrm>
            <a:off x="2895419" y="5517498"/>
            <a:ext cx="5985599" cy="547025"/>
          </a:xfrm>
          <a:custGeom>
            <a:avLst/>
            <a:gdLst/>
            <a:ahLst/>
            <a:cxnLst/>
            <a:rect l="l" t="t" r="r" b="b"/>
            <a:pathLst>
              <a:path w="7621270" h="891539">
                <a:moveTo>
                  <a:pt x="7621193" y="0"/>
                </a:moveTo>
                <a:lnTo>
                  <a:pt x="0" y="0"/>
                </a:lnTo>
                <a:lnTo>
                  <a:pt x="0" y="890993"/>
                </a:lnTo>
                <a:lnTo>
                  <a:pt x="7621193" y="890993"/>
                </a:lnTo>
                <a:lnTo>
                  <a:pt x="76211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latin typeface="Martel Sans" pitchFamily="2" charset="77"/>
              <a:cs typeface="Martel Sans" pitchFamily="2" charset="77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EF6CA9E-8EDF-C034-8A4F-B12F66479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730" y="5620475"/>
            <a:ext cx="5919337" cy="366111"/>
          </a:xfrm>
          <a:prstGeom prst="rect">
            <a:avLst/>
          </a:prstGeom>
        </p:spPr>
      </p:pic>
      <p:pic>
        <p:nvPicPr>
          <p:cNvPr id="7" name="Picture 6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F09EC4B-C0CF-7596-287B-8C45A5E24B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1"/>
          <a:stretch/>
        </p:blipFill>
        <p:spPr>
          <a:xfrm>
            <a:off x="6858000" y="4690803"/>
            <a:ext cx="308696" cy="216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E8622427-B566-3E46-5288-D42563030C28}"/>
              </a:ext>
            </a:extLst>
          </p:cNvPr>
          <p:cNvSpPr txBox="1"/>
          <p:nvPr/>
        </p:nvSpPr>
        <p:spPr>
          <a:xfrm>
            <a:off x="7239000" y="4700058"/>
            <a:ext cx="15995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AU" sz="1200" b="1" dirty="0">
                <a:solidFill>
                  <a:srgbClr val="FFFFFF"/>
                </a:solidFill>
                <a:latin typeface="Martel Sans"/>
                <a:cs typeface="Aharoni" panose="02010803020104030203" pitchFamily="2" charset="-79"/>
              </a:rPr>
              <a:t>@SOOS-Ocean</a:t>
            </a:r>
            <a:endParaRPr sz="1200" b="1" dirty="0">
              <a:latin typeface="Martel Sans"/>
              <a:cs typeface="Aharoni" panose="02010803020104030203" pitchFamily="2" charset="-79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627DBBC5-0642-AD05-42EE-FE4DA1EF69EF}"/>
              </a:ext>
            </a:extLst>
          </p:cNvPr>
          <p:cNvSpPr txBox="1"/>
          <p:nvPr/>
        </p:nvSpPr>
        <p:spPr>
          <a:xfrm>
            <a:off x="7248525" y="4377584"/>
            <a:ext cx="186558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fontAlgn="auto"/>
            <a:r>
              <a:rPr lang="en-AU" sz="1000" b="1" i="0" dirty="0">
                <a:solidFill>
                  <a:schemeClr val="bg1"/>
                </a:solidFill>
                <a:effectLst/>
                <a:latin typeface="-apple-system"/>
              </a:rPr>
              <a:t>southern-ocean-observing-system</a:t>
            </a:r>
            <a:endParaRPr lang="en-AU" sz="800" b="1" i="0" dirty="0">
              <a:solidFill>
                <a:schemeClr val="bg1"/>
              </a:solidFill>
              <a:effectLst/>
              <a:latin typeface="-apple-system"/>
            </a:endParaRPr>
          </a:p>
        </p:txBody>
      </p:sp>
      <p:pic>
        <p:nvPicPr>
          <p:cNvPr id="17" name="Picture 16" descr="A black letter f in a white circle&#10;&#10;Description automatically generated">
            <a:extLst>
              <a:ext uri="{FF2B5EF4-FFF2-40B4-BE49-F238E27FC236}">
                <a16:creationId xmlns:a16="http://schemas.microsoft.com/office/drawing/2014/main" id="{9C32D5BB-9B03-FD73-392D-159A2AE6B6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17" y="4352940"/>
            <a:ext cx="216000" cy="21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533</Words>
  <Application>Microsoft Office PowerPoint</Application>
  <PresentationFormat>On-screen Show (4:3)</PresentationFormat>
  <Paragraphs>77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Agenda Medium</vt:lpstr>
      <vt:lpstr>Agenda Regular</vt:lpstr>
      <vt:lpstr>-apple-system</vt:lpstr>
      <vt:lpstr>Martel Sans</vt:lpstr>
      <vt:lpstr>Office Theme</vt:lpstr>
      <vt:lpstr>PowerPoint Presentation</vt:lpstr>
      <vt:lpstr>SOOS Mission</vt:lpstr>
      <vt:lpstr>Science and Implementation Plan 2021-2025</vt:lpstr>
      <vt:lpstr>Science and Implementation Plan 2021-2025</vt:lpstr>
      <vt:lpstr>Knowledge delivery to address challenges</vt:lpstr>
      <vt:lpstr>Hobart, Tasmania 10-20 August 2023 with side-meetings and workshops</vt:lpstr>
      <vt:lpstr>Hobart, Tasmania 10-20 August 2023 with side-meetings and workshops</vt:lpstr>
      <vt:lpstr>SOOS Symposium 2023 Community Statement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Julia Bach</cp:lastModifiedBy>
  <cp:revision>6</cp:revision>
  <dcterms:created xsi:type="dcterms:W3CDTF">2024-09-19T23:37:27Z</dcterms:created>
  <dcterms:modified xsi:type="dcterms:W3CDTF">2025-01-31T02:41:32Z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2024-09-20T00:00:00Z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2024-09-19T00:00:00Z</vt:filetime>
  </property>
  <property fmtid="{D5CDD505-2E9C-101B-9397-08002B2CF9AE}" pid="5" name="Producer">
    <vt:lpwstr>Adobe PDF Library 17.0</vt:lpwstr>
  </property>
</Properties>
</file>