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51"/>
    <p:restoredTop sz="94618"/>
  </p:normalViewPr>
  <p:slideViewPr>
    <p:cSldViewPr>
      <p:cViewPr varScale="1">
        <p:scale>
          <a:sx n="93" d="100"/>
          <a:sy n="93" d="100"/>
        </p:scale>
        <p:origin x="90" y="2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224" d="100"/>
          <a:sy n="224" d="100"/>
        </p:scale>
        <p:origin x="5176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F36895-F81F-3E1C-A6DE-86C14E04BB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A1C5FA-4FDD-7EC7-384F-38FF16CC44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2E28A-702C-2A4C-9E15-647B582277BB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98499C-99C1-81A2-711D-50B8155756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2DDDB-281B-7140-7B19-B78AAAD9C1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7EA8E-CDDD-3C48-94E7-41B60C9C1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29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418CC-0931-1044-94F3-1027306046F4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5493C-5B86-314D-BB27-0124A206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0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D5493C-5B86-314D-BB27-0124A206C3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4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AEEF"/>
                </a:solidFill>
                <a:latin typeface="Martel Sans" pitchFamily="2" charset="77"/>
                <a:cs typeface="Martel Sans" pitchFamily="2" charset="77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Martel Sans" pitchFamily="2" charset="77"/>
                <a:cs typeface="Martel Sans" pitchFamily="2" charset="77"/>
              </a:defRPr>
            </a:lvl1pPr>
          </a:lstStyle>
          <a:p>
            <a:endParaRPr lang="en-A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Martel Sans" pitchFamily="2" charset="77"/>
                <a:cs typeface="Martel Sans" pitchFamily="2" charset="77"/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Martel Sans" pitchFamily="2" charset="77"/>
                <a:cs typeface="Martel Sans" pitchFamily="2" charset="77"/>
              </a:defRPr>
            </a:lvl1pPr>
          </a:lstStyle>
          <a:p>
            <a:fld id="{B6F15528-21DE-4FAA-801E-634DDDAF4B2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AEEF"/>
                </a:solidFill>
                <a:latin typeface="Martel Sans" pitchFamily="2" charset="77"/>
                <a:cs typeface="Martel Sans" pitchFamily="2" charset="77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Martel Sans" pitchFamily="2" charset="77"/>
                <a:cs typeface="Martel Sans" pitchFamily="2" charset="77"/>
              </a:defRPr>
            </a:lvl1pPr>
          </a:lstStyle>
          <a:p>
            <a:endParaRPr lang="en-A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Martel Sans" pitchFamily="2" charset="77"/>
                <a:cs typeface="Martel Sans" pitchFamily="2" charset="77"/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Martel Sans" pitchFamily="2" charset="77"/>
                <a:cs typeface="Martel Sans" pitchFamily="2" charset="77"/>
              </a:defRPr>
            </a:lvl1pPr>
          </a:lstStyle>
          <a:p>
            <a:fld id="{B6F15528-21DE-4FAA-801E-634DDDAF4B2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013196" y="0"/>
            <a:ext cx="180340" cy="720090"/>
          </a:xfrm>
          <a:custGeom>
            <a:avLst/>
            <a:gdLst/>
            <a:ahLst/>
            <a:cxnLst/>
            <a:rect l="l" t="t" r="r" b="b"/>
            <a:pathLst>
              <a:path w="180340" h="720090">
                <a:moveTo>
                  <a:pt x="179997" y="0"/>
                </a:moveTo>
                <a:lnTo>
                  <a:pt x="0" y="0"/>
                </a:lnTo>
                <a:lnTo>
                  <a:pt x="0" y="720001"/>
                </a:lnTo>
                <a:lnTo>
                  <a:pt x="179997" y="720001"/>
                </a:lnTo>
                <a:lnTo>
                  <a:pt x="17999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>
              <a:latin typeface="Martel Sans" pitchFamily="2" charset="77"/>
              <a:cs typeface="Martel Sans" pitchFamily="2" charset="77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2013196" y="6137998"/>
            <a:ext cx="180340" cy="720090"/>
          </a:xfrm>
          <a:custGeom>
            <a:avLst/>
            <a:gdLst/>
            <a:ahLst/>
            <a:cxnLst/>
            <a:rect l="l" t="t" r="r" b="b"/>
            <a:pathLst>
              <a:path w="180340" h="720090">
                <a:moveTo>
                  <a:pt x="179997" y="0"/>
                </a:moveTo>
                <a:lnTo>
                  <a:pt x="0" y="0"/>
                </a:lnTo>
                <a:lnTo>
                  <a:pt x="0" y="720001"/>
                </a:lnTo>
                <a:lnTo>
                  <a:pt x="179997" y="720001"/>
                </a:lnTo>
                <a:lnTo>
                  <a:pt x="17999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>
              <a:latin typeface="Martel Sans" pitchFamily="2" charset="77"/>
              <a:cs typeface="Martel Sans" pitchFamily="2" charset="77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AEEF"/>
                </a:solidFill>
                <a:latin typeface="Martel Sans" pitchFamily="2" charset="77"/>
                <a:cs typeface="Martel Sans" pitchFamily="2" charset="77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Martel Sans" pitchFamily="2" charset="77"/>
                <a:cs typeface="Martel Sans" pitchFamily="2" charset="77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Martel Sans" pitchFamily="2" charset="77"/>
                <a:cs typeface="Martel Sans" pitchFamily="2" charset="77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Martel Sans" pitchFamily="2" charset="77"/>
                <a:cs typeface="Martel Sans" pitchFamily="2" charset="77"/>
              </a:defRPr>
            </a:lvl1pPr>
          </a:lstStyle>
          <a:p>
            <a:endParaRPr lang="en-AU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Martel Sans" pitchFamily="2" charset="77"/>
                <a:cs typeface="Martel Sans" pitchFamily="2" charset="77"/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Martel Sans" pitchFamily="2" charset="77"/>
                <a:cs typeface="Martel Sans" pitchFamily="2" charset="77"/>
              </a:defRPr>
            </a:lvl1pPr>
          </a:lstStyle>
          <a:p>
            <a:fld id="{B6F15528-21DE-4FAA-801E-634DDDAF4B2B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193" cy="6858000"/>
          </a:xfrm>
          <a:prstGeom prst="rect">
            <a:avLst/>
          </a:prstGeom>
        </p:spPr>
      </p:pic>
      <p:sp>
        <p:nvSpPr>
          <p:cNvPr id="19" name="bg object 19"/>
          <p:cNvSpPr/>
          <p:nvPr userDrawn="1"/>
        </p:nvSpPr>
        <p:spPr>
          <a:xfrm>
            <a:off x="3612593" y="5247181"/>
            <a:ext cx="7859406" cy="891540"/>
          </a:xfrm>
          <a:custGeom>
            <a:avLst/>
            <a:gdLst/>
            <a:ahLst/>
            <a:cxnLst/>
            <a:rect l="l" t="t" r="r" b="b"/>
            <a:pathLst>
              <a:path w="7621270" h="891539">
                <a:moveTo>
                  <a:pt x="7621193" y="0"/>
                </a:moveTo>
                <a:lnTo>
                  <a:pt x="0" y="0"/>
                </a:lnTo>
                <a:lnTo>
                  <a:pt x="0" y="890993"/>
                </a:lnTo>
                <a:lnTo>
                  <a:pt x="7621193" y="890993"/>
                </a:lnTo>
                <a:lnTo>
                  <a:pt x="76211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artel Sans" pitchFamily="2" charset="77"/>
              <a:cs typeface="Martel Sans" pitchFamily="2" charset="77"/>
            </a:endParaRPr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9996" y="6050366"/>
            <a:ext cx="2172601" cy="8762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0001" y="5247181"/>
            <a:ext cx="2172597" cy="6795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AEEF"/>
                </a:solidFill>
                <a:latin typeface="Martel Sans" pitchFamily="2" charset="77"/>
                <a:cs typeface="Martel Sans" pitchFamily="2" charset="77"/>
              </a:defRPr>
            </a:lvl1pPr>
          </a:lstStyle>
          <a:p>
            <a:r>
              <a:rPr lang="en-AU" dirty="0"/>
              <a:t> 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Martel Sans" pitchFamily="2" charset="77"/>
                <a:cs typeface="Martel Sans" pitchFamily="2" charset="77"/>
              </a:defRPr>
            </a:lvl1pPr>
          </a:lstStyle>
          <a:p>
            <a:endParaRPr lang="en-AU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Martel Sans" pitchFamily="2" charset="77"/>
                <a:cs typeface="Martel Sans" pitchFamily="2" charset="77"/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Martel Sans" pitchFamily="2" charset="77"/>
                <a:cs typeface="Martel Sans" pitchFamily="2" charset="77"/>
              </a:defRPr>
            </a:lvl1pPr>
          </a:lstStyle>
          <a:p>
            <a:fld id="{B6F15528-21DE-4FAA-801E-634DDDAF4B2B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4D4F45-BE5B-F35D-C67A-40482F26A9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94" y="5500803"/>
            <a:ext cx="7772400" cy="4807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193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5" name="bg object 19">
            <a:extLst>
              <a:ext uri="{FF2B5EF4-FFF2-40B4-BE49-F238E27FC236}">
                <a16:creationId xmlns:a16="http://schemas.microsoft.com/office/drawing/2014/main" id="{56FF851C-8C35-B4BB-8216-C2B93B92FFFC}"/>
              </a:ext>
            </a:extLst>
          </p:cNvPr>
          <p:cNvSpPr/>
          <p:nvPr userDrawn="1"/>
        </p:nvSpPr>
        <p:spPr>
          <a:xfrm>
            <a:off x="3612593" y="5247181"/>
            <a:ext cx="7859406" cy="891540"/>
          </a:xfrm>
          <a:custGeom>
            <a:avLst/>
            <a:gdLst/>
            <a:ahLst/>
            <a:cxnLst/>
            <a:rect l="l" t="t" r="r" b="b"/>
            <a:pathLst>
              <a:path w="7621270" h="891539">
                <a:moveTo>
                  <a:pt x="7621193" y="0"/>
                </a:moveTo>
                <a:lnTo>
                  <a:pt x="0" y="0"/>
                </a:lnTo>
                <a:lnTo>
                  <a:pt x="0" y="890993"/>
                </a:lnTo>
                <a:lnTo>
                  <a:pt x="7621193" y="890993"/>
                </a:lnTo>
                <a:lnTo>
                  <a:pt x="76211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artel Sans" pitchFamily="2" charset="77"/>
              <a:cs typeface="Martel Sans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F03BE8-7DCE-A321-6B0E-B56AF1F99B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94" y="5500803"/>
            <a:ext cx="7772400" cy="48072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958518"/>
            <a:ext cx="890841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AEEF"/>
                </a:solidFill>
                <a:latin typeface="Agenda Medium"/>
                <a:cs typeface="Agenda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51814" y="3240812"/>
            <a:ext cx="6694721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58595B"/>
                </a:solidFill>
                <a:latin typeface="Agenda Regular"/>
                <a:cs typeface="Agenda 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Martel Sans" pitchFamily="2" charset="77"/>
                <a:cs typeface="Martel Sans" pitchFamily="2" charset="77"/>
              </a:defRPr>
            </a:lvl1pPr>
          </a:lstStyle>
          <a:p>
            <a:endParaRPr lang="en-AU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Martel Sans" pitchFamily="2" charset="77"/>
                <a:cs typeface="Martel Sans" pitchFamily="2" charset="77"/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  <a:latin typeface="Martel Sans" pitchFamily="2" charset="77"/>
                <a:cs typeface="Martel Sans" pitchFamily="2" charset="77"/>
              </a:defRPr>
            </a:lvl1pPr>
          </a:lstStyle>
          <a:p>
            <a:fld id="{B6F15528-21DE-4FAA-801E-634DDDAF4B2B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Martel Sans" pitchFamily="2" charset="77"/>
          <a:ea typeface="+mj-ea"/>
          <a:cs typeface="Martel Sans" pitchFamily="2" charset="77"/>
        </a:defRPr>
      </a:lvl1pPr>
    </p:titleStyle>
    <p:bodyStyle>
      <a:lvl1pPr marL="0">
        <a:defRPr>
          <a:latin typeface="Martel Sans" pitchFamily="2" charset="77"/>
          <a:ea typeface="+mn-ea"/>
          <a:cs typeface="Martel Sans" pitchFamily="2" charset="77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hyperlink" Target="mailto:info@soos.aq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99" y="3870096"/>
            <a:ext cx="76747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Name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of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the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presentation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here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298" y="4572000"/>
            <a:ext cx="4398101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Sub</a:t>
            </a:r>
            <a:r>
              <a:rPr sz="1500" spc="-35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title</a:t>
            </a:r>
            <a:r>
              <a:rPr sz="1500" spc="-3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for</a:t>
            </a:r>
            <a:r>
              <a:rPr sz="1500" spc="-3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authors</a:t>
            </a:r>
            <a:r>
              <a:rPr sz="1500" spc="-3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names</a:t>
            </a:r>
            <a:r>
              <a:rPr sz="1500" spc="-3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here</a:t>
            </a:r>
            <a:endParaRPr sz="1500" dirty="0">
              <a:latin typeface="Martel Sans" pitchFamily="2" charset="77"/>
              <a:cs typeface="Martel Sans" pitchFamily="2" charset="7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193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7299" y="249383"/>
            <a:ext cx="34075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2</a:t>
            </a:r>
            <a:r>
              <a:rPr sz="1200" b="1" spc="455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800" b="1" baseline="4629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|</a:t>
            </a:r>
            <a:r>
              <a:rPr sz="1800" b="1" spc="682" baseline="4629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200" b="1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SOUTHERN</a:t>
            </a:r>
            <a:r>
              <a:rPr sz="1200" b="1" spc="8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200" b="1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OCEAN</a:t>
            </a:r>
            <a:r>
              <a:rPr sz="1200" b="1" spc="85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200" b="1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OBSERVING</a:t>
            </a:r>
            <a:r>
              <a:rPr sz="1200" b="1" spc="8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SYSTEM</a:t>
            </a:r>
            <a:endParaRPr sz="1200" dirty="0">
              <a:latin typeface="Martel Sans" pitchFamily="2" charset="77"/>
              <a:cs typeface="Martel Sans" pitchFamily="2" charset="77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013196" y="0"/>
            <a:ext cx="180340" cy="720090"/>
          </a:xfrm>
          <a:custGeom>
            <a:avLst/>
            <a:gdLst/>
            <a:ahLst/>
            <a:cxnLst/>
            <a:rect l="l" t="t" r="r" b="b"/>
            <a:pathLst>
              <a:path w="180340" h="720090">
                <a:moveTo>
                  <a:pt x="179997" y="0"/>
                </a:moveTo>
                <a:lnTo>
                  <a:pt x="0" y="0"/>
                </a:lnTo>
                <a:lnTo>
                  <a:pt x="0" y="720001"/>
                </a:lnTo>
                <a:lnTo>
                  <a:pt x="179997" y="720001"/>
                </a:lnTo>
                <a:lnTo>
                  <a:pt x="17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artel Sans" pitchFamily="2" charset="77"/>
              <a:cs typeface="Martel Sans" pitchFamily="2" charset="77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013196" y="6137998"/>
            <a:ext cx="180340" cy="720090"/>
          </a:xfrm>
          <a:custGeom>
            <a:avLst/>
            <a:gdLst/>
            <a:ahLst/>
            <a:cxnLst/>
            <a:rect l="l" t="t" r="r" b="b"/>
            <a:pathLst>
              <a:path w="180340" h="720090">
                <a:moveTo>
                  <a:pt x="179997" y="0"/>
                </a:moveTo>
                <a:lnTo>
                  <a:pt x="0" y="0"/>
                </a:lnTo>
                <a:lnTo>
                  <a:pt x="0" y="720001"/>
                </a:lnTo>
                <a:lnTo>
                  <a:pt x="179997" y="720001"/>
                </a:lnTo>
                <a:lnTo>
                  <a:pt x="17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artel Sans" pitchFamily="2" charset="77"/>
              <a:cs typeface="Martel Sans" pitchFamily="2" charset="77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0001" y="2525991"/>
            <a:ext cx="3704590" cy="447301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63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80"/>
              </a:spcBef>
            </a:pPr>
            <a:endParaRPr sz="1500" dirty="0">
              <a:latin typeface="Martel Sans" pitchFamily="2" charset="77"/>
              <a:cs typeface="Martel Sans" pitchFamily="2" charset="77"/>
            </a:endParaRPr>
          </a:p>
          <a:p>
            <a:pPr marL="359410" marR="406400">
              <a:lnSpc>
                <a:spcPct val="100000"/>
              </a:lnSpc>
            </a:pP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Our</a:t>
            </a:r>
            <a:r>
              <a:rPr sz="1500" spc="-2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mission</a:t>
            </a:r>
            <a:r>
              <a:rPr sz="1500" spc="-2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is</a:t>
            </a:r>
            <a:r>
              <a:rPr sz="1500" spc="-1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to</a:t>
            </a:r>
            <a:r>
              <a:rPr sz="1500" spc="-2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facilitate</a:t>
            </a:r>
            <a:r>
              <a:rPr sz="1500" spc="-2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the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sustained</a:t>
            </a:r>
            <a:r>
              <a:rPr sz="1500" spc="-4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collection</a:t>
            </a:r>
            <a:r>
              <a:rPr sz="1500" spc="-4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and</a:t>
            </a:r>
            <a:r>
              <a:rPr sz="1500" spc="-4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delivery</a:t>
            </a:r>
            <a:r>
              <a:rPr sz="1500" spc="-4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of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essential</a:t>
            </a:r>
            <a:r>
              <a:rPr sz="1500" spc="-3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observations</a:t>
            </a:r>
            <a:r>
              <a:rPr sz="1500" spc="-3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of</a:t>
            </a:r>
            <a:r>
              <a:rPr sz="1500" spc="-2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the</a:t>
            </a:r>
            <a:r>
              <a:rPr sz="1500" spc="-3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Southern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Ocean</a:t>
            </a:r>
            <a:r>
              <a:rPr sz="1500" spc="-3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to</a:t>
            </a:r>
            <a:r>
              <a:rPr sz="1500" spc="-3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all</a:t>
            </a:r>
            <a:r>
              <a:rPr sz="1500" spc="-3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stakeholders,</a:t>
            </a:r>
            <a:r>
              <a:rPr sz="1500" spc="-3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through</a:t>
            </a:r>
            <a:r>
              <a:rPr sz="1500" spc="-3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spc="-2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the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design,</a:t>
            </a:r>
            <a:r>
              <a:rPr sz="1500" spc="-2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advocacy,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and</a:t>
            </a:r>
            <a:r>
              <a:rPr sz="1500" spc="-2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implementation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of</a:t>
            </a:r>
            <a:r>
              <a:rPr sz="1500" spc="-1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cost-</a:t>
            </a:r>
            <a:r>
              <a:rPr sz="15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effective</a:t>
            </a:r>
            <a:r>
              <a:rPr sz="1500" spc="-1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observing</a:t>
            </a:r>
            <a:r>
              <a:rPr sz="1500" spc="-1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and</a:t>
            </a:r>
            <a:r>
              <a:rPr sz="1500" spc="-1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spc="-2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data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delivery</a:t>
            </a:r>
            <a:r>
              <a:rPr sz="1500" spc="-8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systems.</a:t>
            </a:r>
            <a:endParaRPr lang="en-AU" sz="1500" spc="-10" dirty="0">
              <a:solidFill>
                <a:srgbClr val="58595B"/>
              </a:solidFill>
              <a:latin typeface="Martel Sans" pitchFamily="2" charset="77"/>
              <a:cs typeface="Martel Sans" pitchFamily="2" charset="77"/>
            </a:endParaRPr>
          </a:p>
          <a:p>
            <a:pPr marL="359410" marR="406400">
              <a:lnSpc>
                <a:spcPct val="100000"/>
              </a:lnSpc>
            </a:pPr>
            <a:endParaRPr lang="en-AU" sz="1500" spc="-10" dirty="0">
              <a:solidFill>
                <a:srgbClr val="58595B"/>
              </a:solidFill>
              <a:latin typeface="Martel Sans" pitchFamily="2" charset="77"/>
              <a:cs typeface="Martel Sans" pitchFamily="2" charset="77"/>
            </a:endParaRPr>
          </a:p>
          <a:p>
            <a:pPr marL="359410" marR="406400">
              <a:lnSpc>
                <a:spcPct val="100000"/>
              </a:lnSpc>
            </a:pPr>
            <a:endParaRPr lang="en-AU" sz="1500" spc="-10" dirty="0">
              <a:solidFill>
                <a:srgbClr val="58595B"/>
              </a:solidFill>
              <a:latin typeface="Martel Sans" pitchFamily="2" charset="77"/>
              <a:cs typeface="Martel Sans" pitchFamily="2" charset="77"/>
            </a:endParaRPr>
          </a:p>
          <a:p>
            <a:pPr marL="359410" marR="406400">
              <a:lnSpc>
                <a:spcPct val="100000"/>
              </a:lnSpc>
            </a:pPr>
            <a:endParaRPr lang="en-AU" sz="1500" spc="-10" dirty="0">
              <a:solidFill>
                <a:srgbClr val="58595B"/>
              </a:solidFill>
              <a:latin typeface="Martel Sans" pitchFamily="2" charset="77"/>
              <a:cs typeface="Martel Sans" pitchFamily="2" charset="77"/>
            </a:endParaRPr>
          </a:p>
          <a:p>
            <a:pPr marL="359410" marR="406400">
              <a:lnSpc>
                <a:spcPct val="100000"/>
              </a:lnSpc>
            </a:pPr>
            <a:endParaRPr lang="en-AU" sz="1500" spc="-10" dirty="0">
              <a:solidFill>
                <a:srgbClr val="58595B"/>
              </a:solidFill>
              <a:latin typeface="Martel Sans" pitchFamily="2" charset="77"/>
              <a:cs typeface="Martel Sans" pitchFamily="2" charset="77"/>
            </a:endParaRPr>
          </a:p>
          <a:p>
            <a:pPr marL="359410" marR="406400">
              <a:lnSpc>
                <a:spcPct val="100000"/>
              </a:lnSpc>
            </a:pPr>
            <a:endParaRPr lang="en-AU" sz="1500" spc="-10" dirty="0">
              <a:solidFill>
                <a:srgbClr val="58595B"/>
              </a:solidFill>
              <a:latin typeface="Martel Sans" pitchFamily="2" charset="77"/>
              <a:cs typeface="Martel Sans" pitchFamily="2" charset="77"/>
            </a:endParaRPr>
          </a:p>
          <a:p>
            <a:pPr marL="359410" marR="406400">
              <a:lnSpc>
                <a:spcPct val="100000"/>
              </a:lnSpc>
            </a:pPr>
            <a:endParaRPr lang="en-AU" sz="1500" spc="-10" dirty="0">
              <a:solidFill>
                <a:srgbClr val="58595B"/>
              </a:solidFill>
              <a:latin typeface="Martel Sans" pitchFamily="2" charset="77"/>
              <a:cs typeface="Martel Sans" pitchFamily="2" charset="77"/>
            </a:endParaRPr>
          </a:p>
          <a:p>
            <a:pPr marL="359410" marR="406400">
              <a:lnSpc>
                <a:spcPct val="100000"/>
              </a:lnSpc>
            </a:pPr>
            <a:endParaRPr lang="en-AU" sz="1500" spc="-10" dirty="0">
              <a:solidFill>
                <a:srgbClr val="58595B"/>
              </a:solidFill>
              <a:latin typeface="Martel Sans" pitchFamily="2" charset="77"/>
              <a:cs typeface="Martel Sans" pitchFamily="2" charset="77"/>
            </a:endParaRPr>
          </a:p>
          <a:p>
            <a:pPr marL="359410" marR="406400">
              <a:lnSpc>
                <a:spcPct val="100000"/>
              </a:lnSpc>
            </a:pPr>
            <a:endParaRPr lang="en-AU" sz="1500" spc="-10" dirty="0">
              <a:solidFill>
                <a:srgbClr val="58595B"/>
              </a:solidFill>
              <a:latin typeface="Martel Sans" pitchFamily="2" charset="77"/>
              <a:cs typeface="Martel Sans" pitchFamily="2" charset="77"/>
            </a:endParaRPr>
          </a:p>
          <a:p>
            <a:pPr marL="359410" marR="406400">
              <a:lnSpc>
                <a:spcPct val="100000"/>
              </a:lnSpc>
            </a:pPr>
            <a:endParaRPr sz="1500" dirty="0">
              <a:latin typeface="Martel Sans" pitchFamily="2" charset="77"/>
              <a:cs typeface="Martel Sans" pitchFamily="2" charset="77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20001" y="1645300"/>
            <a:ext cx="370458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SOOS</a:t>
            </a:r>
            <a:r>
              <a:rPr sz="3600" spc="-125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Mission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13196" y="0"/>
            <a:ext cx="180340" cy="720090"/>
          </a:xfrm>
          <a:custGeom>
            <a:avLst/>
            <a:gdLst/>
            <a:ahLst/>
            <a:cxnLst/>
            <a:rect l="l" t="t" r="r" b="b"/>
            <a:pathLst>
              <a:path w="180340" h="720090">
                <a:moveTo>
                  <a:pt x="179997" y="0"/>
                </a:moveTo>
                <a:lnTo>
                  <a:pt x="0" y="0"/>
                </a:lnTo>
                <a:lnTo>
                  <a:pt x="0" y="720001"/>
                </a:lnTo>
                <a:lnTo>
                  <a:pt x="179997" y="720001"/>
                </a:lnTo>
                <a:lnTo>
                  <a:pt x="17999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>
              <a:latin typeface="Martel Sans" pitchFamily="2" charset="77"/>
              <a:cs typeface="Martel Sans" pitchFamily="2" charset="77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013196" y="6137998"/>
            <a:ext cx="180340" cy="720090"/>
          </a:xfrm>
          <a:custGeom>
            <a:avLst/>
            <a:gdLst/>
            <a:ahLst/>
            <a:cxnLst/>
            <a:rect l="l" t="t" r="r" b="b"/>
            <a:pathLst>
              <a:path w="180340" h="720090">
                <a:moveTo>
                  <a:pt x="179997" y="0"/>
                </a:moveTo>
                <a:lnTo>
                  <a:pt x="0" y="0"/>
                </a:lnTo>
                <a:lnTo>
                  <a:pt x="0" y="720001"/>
                </a:lnTo>
                <a:lnTo>
                  <a:pt x="179997" y="720001"/>
                </a:lnTo>
                <a:lnTo>
                  <a:pt x="17999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>
              <a:latin typeface="Martel Sans" pitchFamily="2" charset="77"/>
              <a:cs typeface="Martel Sans" pitchFamily="2" charset="77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299" y="228600"/>
            <a:ext cx="34837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3</a:t>
            </a:r>
            <a:r>
              <a:rPr sz="1200" b="1" spc="455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800" b="1" baseline="4629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|</a:t>
            </a:r>
            <a:r>
              <a:rPr sz="1800" b="1" spc="682" baseline="4629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2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SOUTHERN</a:t>
            </a:r>
            <a:r>
              <a:rPr sz="1200" b="1" spc="80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2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OCEAN</a:t>
            </a:r>
            <a:r>
              <a:rPr sz="1200" b="1" spc="85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2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OBSERVING</a:t>
            </a:r>
            <a:r>
              <a:rPr sz="1200" b="1" spc="80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SYSTEM</a:t>
            </a:r>
            <a:endParaRPr sz="1200">
              <a:latin typeface="Martel Sans" pitchFamily="2" charset="77"/>
              <a:cs typeface="Martel Sans" pitchFamily="2" charset="77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7299" y="958518"/>
            <a:ext cx="9579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Science</a:t>
            </a:r>
            <a:r>
              <a:rPr sz="3600" spc="-85" dirty="0"/>
              <a:t> </a:t>
            </a:r>
            <a:r>
              <a:rPr sz="3600" dirty="0"/>
              <a:t>and</a:t>
            </a:r>
            <a:r>
              <a:rPr sz="3600" spc="-80" dirty="0"/>
              <a:t> </a:t>
            </a:r>
            <a:r>
              <a:rPr sz="3600" spc="-10" dirty="0"/>
              <a:t>Implementation</a:t>
            </a:r>
            <a:r>
              <a:rPr sz="3600" spc="-85" dirty="0"/>
              <a:t> </a:t>
            </a:r>
            <a:r>
              <a:rPr sz="3600" dirty="0"/>
              <a:t>Plan</a:t>
            </a:r>
            <a:r>
              <a:rPr sz="3600" spc="-80" dirty="0"/>
              <a:t> </a:t>
            </a:r>
            <a:r>
              <a:rPr sz="3600" spc="-50" dirty="0"/>
              <a:t>2021-</a:t>
            </a:r>
            <a:r>
              <a:rPr sz="3600" spc="-20" dirty="0"/>
              <a:t>2025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1995" y="2034108"/>
            <a:ext cx="6929996" cy="394379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07298" y="1820910"/>
            <a:ext cx="3559901" cy="4099199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8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Science</a:t>
            </a:r>
            <a:r>
              <a:rPr sz="1800" b="1" spc="185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800" b="1" spc="-10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Themes:</a:t>
            </a:r>
            <a:endParaRPr sz="1800" dirty="0">
              <a:latin typeface="Martel Sans" pitchFamily="2" charset="77"/>
              <a:cs typeface="Martel Sans" pitchFamily="2" charset="77"/>
            </a:endParaRPr>
          </a:p>
          <a:p>
            <a:pPr marL="156210" indent="-143510">
              <a:lnSpc>
                <a:spcPct val="100000"/>
              </a:lnSpc>
              <a:spcBef>
                <a:spcPts val="790"/>
              </a:spcBef>
              <a:buChar char="•"/>
              <a:tabLst>
                <a:tab pos="156210" algn="l"/>
              </a:tabLst>
            </a:pPr>
            <a:r>
              <a:rPr sz="15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Cryosphere</a:t>
            </a:r>
            <a:endParaRPr sz="1500" dirty="0">
              <a:latin typeface="Martel Sans" pitchFamily="2" charset="77"/>
              <a:cs typeface="Martel Sans" pitchFamily="2" charset="77"/>
            </a:endParaRPr>
          </a:p>
          <a:p>
            <a:pPr marL="156210" indent="-143510">
              <a:lnSpc>
                <a:spcPct val="100000"/>
              </a:lnSpc>
              <a:spcBef>
                <a:spcPts val="855"/>
              </a:spcBef>
              <a:buChar char="•"/>
              <a:tabLst>
                <a:tab pos="156210" algn="l"/>
              </a:tabLst>
            </a:pPr>
            <a:r>
              <a:rPr sz="15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Circulation</a:t>
            </a:r>
            <a:endParaRPr sz="1500" dirty="0">
              <a:latin typeface="Martel Sans" pitchFamily="2" charset="77"/>
              <a:cs typeface="Martel Sans" pitchFamily="2" charset="77"/>
            </a:endParaRPr>
          </a:p>
          <a:p>
            <a:pPr marL="156210" indent="-143510">
              <a:lnSpc>
                <a:spcPct val="100000"/>
              </a:lnSpc>
              <a:spcBef>
                <a:spcPts val="850"/>
              </a:spcBef>
              <a:buChar char="•"/>
              <a:tabLst>
                <a:tab pos="156210" algn="l"/>
              </a:tabLst>
            </a:pP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Carbon</a:t>
            </a:r>
            <a:r>
              <a:rPr sz="1500" spc="-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&amp;</a:t>
            </a:r>
            <a:r>
              <a:rPr sz="1500" spc="-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Biogeochemistry</a:t>
            </a:r>
            <a:endParaRPr sz="1500" dirty="0">
              <a:latin typeface="Martel Sans" pitchFamily="2" charset="77"/>
              <a:cs typeface="Martel Sans" pitchFamily="2" charset="77"/>
            </a:endParaRPr>
          </a:p>
          <a:p>
            <a:pPr marL="120014" indent="-107314">
              <a:lnSpc>
                <a:spcPct val="100000"/>
              </a:lnSpc>
              <a:spcBef>
                <a:spcPts val="850"/>
              </a:spcBef>
              <a:buChar char="•"/>
              <a:tabLst>
                <a:tab pos="120014" algn="l"/>
              </a:tabLst>
            </a:pPr>
            <a:r>
              <a:rPr sz="15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Ecosystems</a:t>
            </a:r>
            <a:r>
              <a:rPr sz="1500" spc="-2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&amp;</a:t>
            </a:r>
            <a:r>
              <a:rPr sz="1500" spc="-1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Biodiversity</a:t>
            </a:r>
            <a:endParaRPr sz="1500" dirty="0">
              <a:latin typeface="Martel Sans" pitchFamily="2" charset="77"/>
              <a:cs typeface="Martel Sans" pitchFamily="2" charset="77"/>
            </a:endParaRPr>
          </a:p>
          <a:p>
            <a:pPr marL="156210" marR="911860" indent="-144145">
              <a:lnSpc>
                <a:spcPct val="100000"/>
              </a:lnSpc>
              <a:spcBef>
                <a:spcPts val="850"/>
              </a:spcBef>
              <a:buChar char="•"/>
              <a:tabLst>
                <a:tab pos="156210" algn="l"/>
              </a:tabLst>
            </a:pP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Southern</a:t>
            </a:r>
            <a:r>
              <a:rPr sz="1500" spc="-4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Ocean</a:t>
            </a:r>
            <a:r>
              <a:rPr sz="1500" spc="-3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–</a:t>
            </a:r>
            <a:r>
              <a:rPr sz="1500" spc="-3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Sea</a:t>
            </a:r>
            <a:r>
              <a:rPr sz="1500" spc="-4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Ice</a:t>
            </a:r>
            <a:r>
              <a:rPr sz="1500" spc="-3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spc="-5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– </a:t>
            </a:r>
            <a:r>
              <a:rPr sz="15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Atmosphere</a:t>
            </a:r>
            <a:r>
              <a:rPr sz="1500" spc="-1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Fluxes</a:t>
            </a:r>
            <a:endParaRPr sz="1500" dirty="0">
              <a:latin typeface="Martel Sans" pitchFamily="2" charset="77"/>
              <a:cs typeface="Martel Sans" pitchFamily="2" charset="77"/>
            </a:endParaRPr>
          </a:p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18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Foundational</a:t>
            </a:r>
            <a:r>
              <a:rPr sz="1800" b="1" spc="320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800" b="1" spc="-10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Capabilities:</a:t>
            </a:r>
            <a:endParaRPr sz="1800" dirty="0">
              <a:latin typeface="Martel Sans" pitchFamily="2" charset="77"/>
              <a:cs typeface="Martel Sans" pitchFamily="2" charset="77"/>
            </a:endParaRPr>
          </a:p>
          <a:p>
            <a:pPr marL="156210" marR="5080" indent="-144145">
              <a:lnSpc>
                <a:spcPct val="100000"/>
              </a:lnSpc>
              <a:spcBef>
                <a:spcPts val="790"/>
              </a:spcBef>
              <a:buChar char="•"/>
              <a:tabLst>
                <a:tab pos="156210" algn="l"/>
              </a:tabLst>
            </a:pP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Observing</a:t>
            </a:r>
            <a:r>
              <a:rPr sz="1500" spc="-6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System</a:t>
            </a:r>
            <a:r>
              <a:rPr sz="1500" spc="-6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Design,</a:t>
            </a:r>
            <a:r>
              <a:rPr sz="1500" spc="-6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Key</a:t>
            </a:r>
            <a:r>
              <a:rPr sz="1500" spc="-6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Variables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and </a:t>
            </a:r>
            <a:r>
              <a:rPr sz="15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Modelling</a:t>
            </a:r>
            <a:endParaRPr sz="1500" dirty="0">
              <a:latin typeface="Martel Sans" pitchFamily="2" charset="77"/>
              <a:cs typeface="Martel Sans" pitchFamily="2" charset="77"/>
            </a:endParaRPr>
          </a:p>
          <a:p>
            <a:pPr marL="156210" indent="-143510">
              <a:lnSpc>
                <a:spcPct val="100000"/>
              </a:lnSpc>
              <a:spcBef>
                <a:spcPts val="850"/>
              </a:spcBef>
              <a:buChar char="•"/>
              <a:tabLst>
                <a:tab pos="156210" algn="l"/>
              </a:tabLst>
            </a:pP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Methods</a:t>
            </a:r>
            <a:r>
              <a:rPr sz="1500" spc="-3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and</a:t>
            </a:r>
            <a:r>
              <a:rPr sz="1500" spc="-2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Standards</a:t>
            </a:r>
            <a:endParaRPr sz="1500" dirty="0">
              <a:latin typeface="Martel Sans" pitchFamily="2" charset="77"/>
              <a:cs typeface="Martel Sans" pitchFamily="2" charset="77"/>
            </a:endParaRPr>
          </a:p>
          <a:p>
            <a:pPr marL="156210" indent="-143510">
              <a:lnSpc>
                <a:spcPct val="100000"/>
              </a:lnSpc>
              <a:spcBef>
                <a:spcPts val="850"/>
              </a:spcBef>
              <a:buChar char="•"/>
              <a:tabLst>
                <a:tab pos="156210" algn="l"/>
              </a:tabLst>
            </a:pP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Data</a:t>
            </a:r>
            <a:r>
              <a:rPr sz="1500" spc="-3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Management</a:t>
            </a:r>
            <a:r>
              <a:rPr sz="1500" spc="-2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and</a:t>
            </a:r>
            <a:r>
              <a:rPr sz="1500" spc="-2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5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Delivery</a:t>
            </a:r>
            <a:endParaRPr sz="1500" dirty="0">
              <a:latin typeface="Martel Sans" pitchFamily="2" charset="77"/>
              <a:cs typeface="Martel Sans" pitchFamily="2" charset="7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8" y="249382"/>
            <a:ext cx="34075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4</a:t>
            </a:r>
            <a:r>
              <a:rPr sz="1200" b="1" spc="455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800" b="1" baseline="4629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|</a:t>
            </a:r>
            <a:r>
              <a:rPr sz="1800" b="1" spc="682" baseline="4629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2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SOUTHERN</a:t>
            </a:r>
            <a:r>
              <a:rPr sz="1200" b="1" spc="80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2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OCEAN</a:t>
            </a:r>
            <a:r>
              <a:rPr sz="1200" b="1" spc="85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2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OBSERVING</a:t>
            </a:r>
            <a:r>
              <a:rPr sz="1200" b="1" spc="80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SYSTEM</a:t>
            </a:r>
            <a:endParaRPr sz="1200" dirty="0">
              <a:latin typeface="Martel Sans" pitchFamily="2" charset="77"/>
              <a:cs typeface="Martel Sans" pitchFamily="2" charset="77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958518"/>
            <a:ext cx="102655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Martel Sans" pitchFamily="2" charset="77"/>
                <a:cs typeface="Martel Sans" pitchFamily="2" charset="77"/>
              </a:rPr>
              <a:t>Knowledge</a:t>
            </a:r>
            <a:r>
              <a:rPr spc="-135" dirty="0">
                <a:latin typeface="Martel Sans" pitchFamily="2" charset="77"/>
                <a:cs typeface="Martel Sans" pitchFamily="2" charset="77"/>
              </a:rPr>
              <a:t> </a:t>
            </a:r>
            <a:r>
              <a:rPr dirty="0">
                <a:latin typeface="Martel Sans" pitchFamily="2" charset="77"/>
                <a:cs typeface="Martel Sans" pitchFamily="2" charset="77"/>
              </a:rPr>
              <a:t>delivery</a:t>
            </a:r>
            <a:r>
              <a:rPr spc="-130" dirty="0">
                <a:latin typeface="Martel Sans" pitchFamily="2" charset="77"/>
                <a:cs typeface="Martel Sans" pitchFamily="2" charset="77"/>
              </a:rPr>
              <a:t> </a:t>
            </a:r>
            <a:r>
              <a:rPr dirty="0">
                <a:latin typeface="Martel Sans" pitchFamily="2" charset="77"/>
                <a:cs typeface="Martel Sans" pitchFamily="2" charset="77"/>
              </a:rPr>
              <a:t>to</a:t>
            </a:r>
            <a:r>
              <a:rPr spc="-130" dirty="0">
                <a:latin typeface="Martel Sans" pitchFamily="2" charset="77"/>
                <a:cs typeface="Martel Sans" pitchFamily="2" charset="77"/>
              </a:rPr>
              <a:t> </a:t>
            </a:r>
            <a:r>
              <a:rPr dirty="0">
                <a:latin typeface="Martel Sans" pitchFamily="2" charset="77"/>
                <a:cs typeface="Martel Sans" pitchFamily="2" charset="77"/>
              </a:rPr>
              <a:t>address</a:t>
            </a:r>
            <a:r>
              <a:rPr spc="-130" dirty="0">
                <a:latin typeface="Martel Sans" pitchFamily="2" charset="77"/>
                <a:cs typeface="Martel Sans" pitchFamily="2" charset="77"/>
              </a:rPr>
              <a:t> </a:t>
            </a:r>
            <a:r>
              <a:rPr spc="-10" dirty="0">
                <a:latin typeface="Martel Sans" pitchFamily="2" charset="77"/>
                <a:cs typeface="Martel Sans" pitchFamily="2" charset="77"/>
              </a:rPr>
              <a:t>challenges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298" y="1848249"/>
            <a:ext cx="4017101" cy="449353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234315">
              <a:lnSpc>
                <a:spcPts val="1800"/>
              </a:lnSpc>
              <a:spcBef>
                <a:spcPts val="260"/>
              </a:spcBef>
            </a:pPr>
            <a:r>
              <a:rPr sz="16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Data</a:t>
            </a:r>
            <a:r>
              <a:rPr sz="1600" b="1" spc="235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6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Management</a:t>
            </a:r>
            <a:r>
              <a:rPr sz="1600" b="1" spc="235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6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Sub-</a:t>
            </a:r>
            <a:r>
              <a:rPr sz="1600" b="1" spc="-10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Committee</a:t>
            </a:r>
            <a:endParaRPr lang="en-AU" sz="1600" b="1" spc="-10" dirty="0">
              <a:solidFill>
                <a:srgbClr val="231F20"/>
              </a:solidFill>
              <a:latin typeface="Martel Sans" pitchFamily="2" charset="77"/>
              <a:cs typeface="Martel Sans" pitchFamily="2" charset="77"/>
            </a:endParaRPr>
          </a:p>
          <a:p>
            <a:pPr marL="12700" marR="234315">
              <a:lnSpc>
                <a:spcPts val="1800"/>
              </a:lnSpc>
              <a:spcBef>
                <a:spcPts val="260"/>
              </a:spcBef>
            </a:pPr>
            <a:endParaRPr lang="en-AU" sz="1600" b="1" spc="-10" dirty="0">
              <a:solidFill>
                <a:srgbClr val="231F20"/>
              </a:solidFill>
              <a:latin typeface="Martel Sans" pitchFamily="2" charset="77"/>
              <a:cs typeface="Martel Sans" pitchFamily="2" charset="77"/>
            </a:endParaRPr>
          </a:p>
          <a:p>
            <a:pPr marL="12700" marR="234315">
              <a:lnSpc>
                <a:spcPts val="1800"/>
              </a:lnSpc>
              <a:spcBef>
                <a:spcPts val="260"/>
              </a:spcBef>
            </a:pPr>
            <a:r>
              <a:rPr sz="16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Regional</a:t>
            </a:r>
            <a:r>
              <a:rPr lang="en-AU" sz="16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6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Working</a:t>
            </a:r>
            <a:r>
              <a:rPr sz="1600" b="1" spc="170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6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Groups</a:t>
            </a:r>
            <a:r>
              <a:rPr sz="1600" b="1" spc="170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(RWGs):</a:t>
            </a:r>
            <a:endParaRPr sz="1600" dirty="0">
              <a:latin typeface="Martel Sans" pitchFamily="2" charset="77"/>
              <a:cs typeface="Martel Sans" pitchFamily="2" charset="77"/>
            </a:endParaRPr>
          </a:p>
          <a:p>
            <a:pPr marL="12700" marR="820419">
              <a:lnSpc>
                <a:spcPts val="2410"/>
              </a:lnSpc>
              <a:spcBef>
                <a:spcPts val="120"/>
              </a:spcBef>
            </a:pP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Southern</a:t>
            </a:r>
            <a:r>
              <a:rPr sz="1300" spc="-3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Ocean</a:t>
            </a:r>
            <a:r>
              <a:rPr sz="1300" spc="-3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Indian</a:t>
            </a:r>
            <a:r>
              <a:rPr sz="1300" spc="-3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Sector</a:t>
            </a:r>
            <a:r>
              <a:rPr lang="en-AU" sz="1300" spc="-3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(SOIS)</a:t>
            </a:r>
            <a:endParaRPr lang="en-AU" sz="1300" spc="-10" dirty="0">
              <a:solidFill>
                <a:srgbClr val="58595B"/>
              </a:solidFill>
              <a:latin typeface="Martel Sans" pitchFamily="2" charset="77"/>
              <a:cs typeface="Martel Sans" pitchFamily="2" charset="77"/>
            </a:endParaRPr>
          </a:p>
          <a:p>
            <a:pPr marL="12700" marR="820419">
              <a:lnSpc>
                <a:spcPts val="2410"/>
              </a:lnSpc>
              <a:spcBef>
                <a:spcPts val="120"/>
              </a:spcBef>
            </a:pP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Ross</a:t>
            </a:r>
            <a:r>
              <a:rPr sz="1300" spc="-2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spc="-2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Sea</a:t>
            </a:r>
            <a:endParaRPr sz="1300" dirty="0">
              <a:latin typeface="Martel Sans" pitchFamily="2" charset="77"/>
              <a:cs typeface="Martel Sans" pitchFamily="2" charset="77"/>
            </a:endParaRPr>
          </a:p>
          <a:p>
            <a:pPr marL="12700" marR="5080">
              <a:lnSpc>
                <a:spcPts val="2410"/>
              </a:lnSpc>
            </a:pPr>
            <a:r>
              <a:rPr sz="13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Weddell</a:t>
            </a:r>
            <a:r>
              <a:rPr sz="1300" spc="-3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Sea</a:t>
            </a:r>
            <a:r>
              <a:rPr sz="1300" spc="-3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and</a:t>
            </a:r>
            <a:r>
              <a:rPr sz="1300" spc="-2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Dronning</a:t>
            </a:r>
            <a:r>
              <a:rPr sz="1300" spc="-3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Maud</a:t>
            </a:r>
            <a:r>
              <a:rPr sz="1300" spc="-3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Land</a:t>
            </a:r>
            <a:r>
              <a:rPr sz="1300" spc="-2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(WSDML)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West</a:t>
            </a:r>
            <a:r>
              <a:rPr sz="1300" spc="-5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Antarctic</a:t>
            </a:r>
            <a:r>
              <a:rPr sz="1300" spc="-5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Peninsula</a:t>
            </a:r>
            <a:r>
              <a:rPr sz="1300" spc="-5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and</a:t>
            </a:r>
            <a:r>
              <a:rPr sz="1300" spc="-5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Scotia</a:t>
            </a:r>
            <a:r>
              <a:rPr sz="1300" spc="-5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Arc</a:t>
            </a:r>
            <a:r>
              <a:rPr sz="1300" spc="-5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(WAPSA)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Amundsen/Bellingshausen</a:t>
            </a:r>
            <a:r>
              <a:rPr sz="1300" spc="-5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Sea</a:t>
            </a:r>
            <a:r>
              <a:rPr sz="1300" spc="-5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(ABS)</a:t>
            </a:r>
            <a:endParaRPr lang="en-AU" sz="1300" spc="-10" dirty="0">
              <a:solidFill>
                <a:srgbClr val="58595B"/>
              </a:solidFill>
              <a:latin typeface="Martel Sans" pitchFamily="2" charset="77"/>
              <a:cs typeface="Martel Sans" pitchFamily="2" charset="77"/>
            </a:endParaRPr>
          </a:p>
          <a:p>
            <a:pPr marL="12700" marR="5080">
              <a:lnSpc>
                <a:spcPts val="2410"/>
              </a:lnSpc>
            </a:pPr>
            <a:endParaRPr sz="1300" dirty="0">
              <a:latin typeface="Martel Sans" pitchFamily="2" charset="77"/>
              <a:cs typeface="Martel Sans" pitchFamily="2" charset="77"/>
            </a:endParaRPr>
          </a:p>
          <a:p>
            <a:pPr marL="12700" marR="24765">
              <a:lnSpc>
                <a:spcPts val="2410"/>
              </a:lnSpc>
              <a:spcBef>
                <a:spcPts val="525"/>
              </a:spcBef>
            </a:pPr>
            <a:r>
              <a:rPr sz="16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Capability</a:t>
            </a:r>
            <a:r>
              <a:rPr sz="1600" b="1" spc="190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6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Working</a:t>
            </a:r>
            <a:r>
              <a:rPr sz="1600" b="1" spc="195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6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Groups</a:t>
            </a:r>
            <a:r>
              <a:rPr sz="1600" b="1" spc="195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(CWGs):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Censusing</a:t>
            </a:r>
            <a:r>
              <a:rPr sz="1300" spc="-3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Animal</a:t>
            </a:r>
            <a:r>
              <a:rPr sz="1300" spc="-2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Populations</a:t>
            </a:r>
            <a:r>
              <a:rPr sz="1300" spc="-2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from</a:t>
            </a:r>
            <a:r>
              <a:rPr sz="1300" spc="-2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Space</a:t>
            </a:r>
            <a:r>
              <a:rPr sz="1300" spc="-2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(CAPS)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Southern</a:t>
            </a:r>
            <a:r>
              <a:rPr sz="1300" spc="-2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Ocean</a:t>
            </a:r>
            <a:r>
              <a:rPr sz="1300" spc="-2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Flux</a:t>
            </a:r>
            <a:r>
              <a:rPr sz="1300" spc="-2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(SOFLUX)</a:t>
            </a:r>
            <a:endParaRPr sz="1300" dirty="0">
              <a:latin typeface="Martel Sans" pitchFamily="2" charset="77"/>
              <a:cs typeface="Martel Sans" pitchFamily="2" charset="77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Observing</a:t>
            </a:r>
            <a:r>
              <a:rPr sz="1300" spc="-3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System</a:t>
            </a:r>
            <a:r>
              <a:rPr sz="1300" spc="-2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Design</a:t>
            </a:r>
            <a:r>
              <a:rPr sz="1300" spc="-2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(OSD)</a:t>
            </a:r>
            <a:endParaRPr lang="en-AU" sz="1300" spc="-10" dirty="0">
              <a:solidFill>
                <a:srgbClr val="58595B"/>
              </a:solidFill>
              <a:latin typeface="Martel Sans" pitchFamily="2" charset="77"/>
              <a:cs typeface="Martel Sans" pitchFamily="2" charset="77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endParaRPr lang="en-AU" sz="1300" spc="-10" dirty="0">
              <a:solidFill>
                <a:srgbClr val="58595B"/>
              </a:solidFill>
              <a:latin typeface="Martel Sans" pitchFamily="2" charset="77"/>
              <a:cs typeface="Martel Sans" pitchFamily="2" charset="77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endParaRPr sz="1300" dirty="0">
              <a:latin typeface="Martel Sans" pitchFamily="2" charset="77"/>
              <a:cs typeface="Martel Sans" pitchFamily="2" charset="77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13512" y="1731147"/>
            <a:ext cx="3885577" cy="4730719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6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Task</a:t>
            </a:r>
            <a:r>
              <a:rPr sz="1600" b="1" spc="35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Teams:</a:t>
            </a:r>
            <a:endParaRPr sz="1600" dirty="0">
              <a:latin typeface="Martel Sans" pitchFamily="2" charset="77"/>
              <a:cs typeface="Martel Sans" pitchFamily="2" charset="77"/>
            </a:endParaRPr>
          </a:p>
          <a:p>
            <a:pPr marL="12700" marR="172085">
              <a:lnSpc>
                <a:spcPts val="2410"/>
              </a:lnSpc>
              <a:spcBef>
                <a:spcPts val="165"/>
              </a:spcBef>
            </a:pPr>
            <a:r>
              <a:rPr sz="13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Ecosystem</a:t>
            </a:r>
            <a:r>
              <a:rPr sz="1300" spc="-5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Essential</a:t>
            </a:r>
            <a:r>
              <a:rPr sz="1300" spc="-5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Ocean</a:t>
            </a:r>
            <a:r>
              <a:rPr sz="1300" spc="-5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Variables</a:t>
            </a:r>
            <a:r>
              <a:rPr sz="1300" spc="-5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(eEOVs)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Polar</a:t>
            </a:r>
            <a:r>
              <a:rPr sz="1300" spc="-5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Technology</a:t>
            </a:r>
            <a:endParaRPr sz="1300" dirty="0">
              <a:latin typeface="Martel Sans" pitchFamily="2" charset="77"/>
              <a:cs typeface="Martel Sans" pitchFamily="2" charset="77"/>
            </a:endParaRPr>
          </a:p>
          <a:p>
            <a:pPr marL="12700" marR="68580">
              <a:lnSpc>
                <a:spcPct val="100000"/>
              </a:lnSpc>
              <a:spcBef>
                <a:spcPts val="625"/>
              </a:spcBef>
            </a:pPr>
            <a:r>
              <a:rPr sz="1300" spc="-2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SOOS/GOA-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ON</a:t>
            </a:r>
            <a:r>
              <a:rPr sz="1300" spc="1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Ocean</a:t>
            </a:r>
            <a:r>
              <a:rPr sz="1300" spc="1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Acidification</a:t>
            </a:r>
            <a:r>
              <a:rPr sz="1300" spc="1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Regional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Hub</a:t>
            </a:r>
            <a:endParaRPr lang="en-AU" sz="1300" dirty="0">
              <a:solidFill>
                <a:srgbClr val="58595B"/>
              </a:solidFill>
              <a:latin typeface="Martel Sans" pitchFamily="2" charset="77"/>
              <a:cs typeface="Martel Sans" pitchFamily="2" charset="77"/>
            </a:endParaRPr>
          </a:p>
          <a:p>
            <a:pPr marL="12700" marR="68580">
              <a:lnSpc>
                <a:spcPct val="100000"/>
              </a:lnSpc>
              <a:spcBef>
                <a:spcPts val="625"/>
              </a:spcBef>
            </a:pPr>
            <a:endParaRPr lang="en-AU" sz="1300" dirty="0">
              <a:solidFill>
                <a:srgbClr val="58595B"/>
              </a:solidFill>
              <a:latin typeface="Martel Sans" pitchFamily="2" charset="77"/>
              <a:cs typeface="Martel Sans" pitchFamily="2" charset="77"/>
            </a:endParaRPr>
          </a:p>
          <a:p>
            <a:pPr marL="12700" marR="68580">
              <a:spcBef>
                <a:spcPts val="625"/>
              </a:spcBef>
            </a:pPr>
            <a:r>
              <a:rPr lang="en-AU" sz="16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Equity,</a:t>
            </a:r>
            <a:r>
              <a:rPr lang="en-AU" sz="1600" b="1" spc="150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lang="en-AU" sz="16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Diversity</a:t>
            </a:r>
            <a:r>
              <a:rPr lang="en-AU" sz="1600" b="1" spc="155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lang="en-AU" sz="16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and</a:t>
            </a:r>
            <a:r>
              <a:rPr lang="en-AU" sz="1600" b="1" spc="155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lang="en-AU" sz="1600" b="1" spc="-10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Inclusion </a:t>
            </a:r>
            <a:r>
              <a:rPr lang="en-AU" sz="16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Group</a:t>
            </a:r>
            <a:endParaRPr lang="en-AU" sz="1600" dirty="0">
              <a:solidFill>
                <a:srgbClr val="58595B"/>
              </a:solidFill>
              <a:latin typeface="Martel Sans" pitchFamily="2" charset="77"/>
              <a:cs typeface="Martel Sans" pitchFamily="2" charset="77"/>
            </a:endParaRPr>
          </a:p>
          <a:p>
            <a:pPr marL="12700" marR="68580">
              <a:lnSpc>
                <a:spcPct val="100000"/>
              </a:lnSpc>
              <a:spcBef>
                <a:spcPts val="625"/>
              </a:spcBef>
            </a:pPr>
            <a:endParaRPr lang="en-AU" sz="1300" b="1" spc="180" dirty="0">
              <a:solidFill>
                <a:srgbClr val="231F20"/>
              </a:solidFill>
              <a:latin typeface="Martel Sans" pitchFamily="2" charset="77"/>
              <a:cs typeface="Martel Sans" pitchFamily="2" charset="77"/>
            </a:endParaRPr>
          </a:p>
          <a:p>
            <a:pPr marL="12700" marR="488315">
              <a:lnSpc>
                <a:spcPts val="1800"/>
              </a:lnSpc>
              <a:spcBef>
                <a:spcPts val="1235"/>
              </a:spcBef>
            </a:pPr>
            <a:r>
              <a:rPr sz="16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Partnerships</a:t>
            </a:r>
            <a:r>
              <a:rPr sz="1600" b="1" spc="185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600" b="1" spc="-25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and</a:t>
            </a:r>
            <a:r>
              <a:rPr lang="en-AU" sz="1600" b="1" spc="-25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Collaborations:</a:t>
            </a:r>
            <a:endParaRPr sz="1600" dirty="0">
              <a:latin typeface="Martel Sans" pitchFamily="2" charset="77"/>
              <a:cs typeface="Martel Sans" pitchFamily="2" charset="77"/>
            </a:endParaRPr>
          </a:p>
          <a:p>
            <a:pPr marL="12700" marR="215900">
              <a:lnSpc>
                <a:spcPct val="100000"/>
              </a:lnSpc>
              <a:spcBef>
                <a:spcPts val="790"/>
              </a:spcBef>
            </a:pP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UN</a:t>
            </a:r>
            <a:r>
              <a:rPr sz="1300" spc="-3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Ocean</a:t>
            </a:r>
            <a:r>
              <a:rPr sz="1300" spc="-3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Decade</a:t>
            </a:r>
            <a:r>
              <a:rPr sz="1300" spc="-3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Southern</a:t>
            </a:r>
            <a:r>
              <a:rPr sz="1300" spc="-3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Ocean</a:t>
            </a:r>
            <a:r>
              <a:rPr sz="1300" spc="-3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Decade Collaborative</a:t>
            </a:r>
            <a:r>
              <a:rPr sz="1300" spc="-5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Centre</a:t>
            </a:r>
            <a:endParaRPr sz="1300" dirty="0">
              <a:latin typeface="Martel Sans" pitchFamily="2" charset="77"/>
              <a:cs typeface="Martel Sans" pitchFamily="2" charset="77"/>
            </a:endParaRPr>
          </a:p>
          <a:p>
            <a:pPr marL="12700" marR="5080">
              <a:lnSpc>
                <a:spcPct val="100000"/>
              </a:lnSpc>
              <a:spcBef>
                <a:spcPts val="850"/>
              </a:spcBef>
            </a:pP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Marine</a:t>
            </a:r>
            <a:r>
              <a:rPr sz="1300" spc="-2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Ecosystem</a:t>
            </a:r>
            <a:r>
              <a:rPr sz="1300" spc="-2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Assessment</a:t>
            </a:r>
            <a:r>
              <a:rPr sz="1300" spc="-2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of</a:t>
            </a:r>
            <a:r>
              <a:rPr sz="1300" spc="-2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the</a:t>
            </a:r>
            <a:r>
              <a:rPr sz="1300" spc="-2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Southern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Ocean</a:t>
            </a:r>
            <a:r>
              <a:rPr sz="1300" spc="-5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(MEASO)</a:t>
            </a:r>
            <a:endParaRPr sz="1300" dirty="0">
              <a:latin typeface="Martel Sans" pitchFamily="2" charset="77"/>
              <a:cs typeface="Martel Sans" pitchFamily="2" charset="77"/>
            </a:endParaRPr>
          </a:p>
          <a:p>
            <a:pPr marL="12700" marR="552450">
              <a:lnSpc>
                <a:spcPct val="154500"/>
              </a:lnSpc>
            </a:pP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Polar</a:t>
            </a:r>
            <a:r>
              <a:rPr sz="1300" spc="-4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Data</a:t>
            </a:r>
            <a:r>
              <a:rPr sz="1300" spc="-3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Discovery</a:t>
            </a:r>
            <a:r>
              <a:rPr sz="1300" spc="-35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(POLDER)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Southern</a:t>
            </a:r>
            <a:r>
              <a:rPr sz="1300" spc="-3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Ocean</a:t>
            </a:r>
            <a:r>
              <a:rPr sz="1300" spc="-3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Regional</a:t>
            </a:r>
            <a:r>
              <a:rPr sz="1300" spc="-3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Panel</a:t>
            </a:r>
            <a:r>
              <a:rPr sz="1300" spc="-3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(SORP) </a:t>
            </a:r>
            <a:r>
              <a:rPr sz="130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Antarctic</a:t>
            </a:r>
            <a:r>
              <a:rPr sz="1300" spc="-5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300" spc="-10" dirty="0">
                <a:solidFill>
                  <a:srgbClr val="58595B"/>
                </a:solidFill>
                <a:latin typeface="Martel Sans" pitchFamily="2" charset="77"/>
                <a:cs typeface="Martel Sans" pitchFamily="2" charset="77"/>
              </a:rPr>
              <a:t>biodiversity</a:t>
            </a:r>
            <a:endParaRPr sz="1300" dirty="0">
              <a:latin typeface="Martel Sans" pitchFamily="2" charset="77"/>
              <a:cs typeface="Martel Sans" pitchFamily="2" charset="77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599089" y="2362200"/>
            <a:ext cx="3301365" cy="3301365"/>
            <a:chOff x="8171984" y="2019211"/>
            <a:chExt cx="3301365" cy="33013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87496" y="2019211"/>
              <a:ext cx="2385696" cy="25122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71984" y="2027506"/>
              <a:ext cx="3286781" cy="32925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193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20001" y="720001"/>
            <a:ext cx="10753725" cy="6138545"/>
            <a:chOff x="720001" y="720001"/>
            <a:chExt cx="10753725" cy="6138545"/>
          </a:xfrm>
        </p:grpSpPr>
        <p:sp>
          <p:nvSpPr>
            <p:cNvPr id="4" name="object 4"/>
            <p:cNvSpPr/>
            <p:nvPr/>
          </p:nvSpPr>
          <p:spPr>
            <a:xfrm>
              <a:off x="720001" y="720001"/>
              <a:ext cx="10753725" cy="6138545"/>
            </a:xfrm>
            <a:custGeom>
              <a:avLst/>
              <a:gdLst/>
              <a:ahLst/>
              <a:cxnLst/>
              <a:rect l="l" t="t" r="r" b="b"/>
              <a:pathLst>
                <a:path w="10753725" h="6138545">
                  <a:moveTo>
                    <a:pt x="10753204" y="0"/>
                  </a:moveTo>
                  <a:lnTo>
                    <a:pt x="0" y="0"/>
                  </a:lnTo>
                  <a:lnTo>
                    <a:pt x="0" y="6137998"/>
                  </a:lnTo>
                  <a:lnTo>
                    <a:pt x="10753204" y="6137998"/>
                  </a:lnTo>
                  <a:lnTo>
                    <a:pt x="107532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Martel Sans" pitchFamily="2" charset="77"/>
                <a:cs typeface="Martel Sans" pitchFamily="2" charset="77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9992" y="3600488"/>
              <a:ext cx="4656607" cy="23054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9992" y="3600488"/>
              <a:ext cx="4600281" cy="23054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76606" y="3600475"/>
              <a:ext cx="4003433" cy="25375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20799" y="4271619"/>
              <a:ext cx="2759240" cy="18663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99894" y="3600488"/>
              <a:ext cx="1980145" cy="6346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76606" y="3600488"/>
              <a:ext cx="1984725" cy="247330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07299" y="249382"/>
            <a:ext cx="34837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5</a:t>
            </a:r>
            <a:r>
              <a:rPr sz="1200" b="1" spc="455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800" b="1" baseline="4629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|</a:t>
            </a:r>
            <a:r>
              <a:rPr sz="1800" b="1" spc="682" baseline="4629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200" b="1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SOUTHERN</a:t>
            </a:r>
            <a:r>
              <a:rPr sz="1200" b="1" spc="8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200" b="1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OCEAN</a:t>
            </a:r>
            <a:r>
              <a:rPr sz="1200" b="1" spc="85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200" b="1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OBSERVING</a:t>
            </a:r>
            <a:r>
              <a:rPr sz="1200" b="1" spc="8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SYSTEM</a:t>
            </a:r>
            <a:endParaRPr sz="1200" dirty="0">
              <a:latin typeface="Martel Sans" pitchFamily="2" charset="77"/>
              <a:cs typeface="Martel Sans" pitchFamily="2" charset="77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013196" y="0"/>
            <a:ext cx="180340" cy="720090"/>
          </a:xfrm>
          <a:custGeom>
            <a:avLst/>
            <a:gdLst/>
            <a:ahLst/>
            <a:cxnLst/>
            <a:rect l="l" t="t" r="r" b="b"/>
            <a:pathLst>
              <a:path w="180340" h="720090">
                <a:moveTo>
                  <a:pt x="179997" y="0"/>
                </a:moveTo>
                <a:lnTo>
                  <a:pt x="0" y="0"/>
                </a:lnTo>
                <a:lnTo>
                  <a:pt x="0" y="720001"/>
                </a:lnTo>
                <a:lnTo>
                  <a:pt x="179997" y="720001"/>
                </a:lnTo>
                <a:lnTo>
                  <a:pt x="17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artel Sans" pitchFamily="2" charset="77"/>
              <a:cs typeface="Martel Sans" pitchFamily="2" charset="77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013196" y="6137998"/>
            <a:ext cx="180340" cy="720090"/>
          </a:xfrm>
          <a:custGeom>
            <a:avLst/>
            <a:gdLst/>
            <a:ahLst/>
            <a:cxnLst/>
            <a:rect l="l" t="t" r="r" b="b"/>
            <a:pathLst>
              <a:path w="180340" h="720090">
                <a:moveTo>
                  <a:pt x="179997" y="0"/>
                </a:moveTo>
                <a:lnTo>
                  <a:pt x="0" y="0"/>
                </a:lnTo>
                <a:lnTo>
                  <a:pt x="0" y="720001"/>
                </a:lnTo>
                <a:lnTo>
                  <a:pt x="179997" y="720001"/>
                </a:lnTo>
                <a:lnTo>
                  <a:pt x="17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artel Sans" pitchFamily="2" charset="77"/>
              <a:cs typeface="Martel Sans" pitchFamily="2" charset="77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9992" y="1584195"/>
            <a:ext cx="8470900" cy="1166986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900"/>
              </a:spcBef>
            </a:pPr>
            <a:r>
              <a:rPr sz="3200" dirty="0">
                <a:solidFill>
                  <a:srgbClr val="00AEEF"/>
                </a:solidFill>
                <a:latin typeface="Martel Sans" pitchFamily="2" charset="77"/>
                <a:cs typeface="Martel Sans" pitchFamily="2" charset="77"/>
              </a:rPr>
              <a:t>SOOS</a:t>
            </a:r>
            <a:r>
              <a:rPr sz="3200" spc="-114" dirty="0">
                <a:solidFill>
                  <a:srgbClr val="00AEE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3200" dirty="0">
                <a:solidFill>
                  <a:srgbClr val="00AEEF"/>
                </a:solidFill>
                <a:latin typeface="Martel Sans" pitchFamily="2" charset="77"/>
                <a:cs typeface="Martel Sans" pitchFamily="2" charset="77"/>
              </a:rPr>
              <a:t>Symposium</a:t>
            </a:r>
            <a:r>
              <a:rPr sz="3200" spc="-114" dirty="0">
                <a:solidFill>
                  <a:srgbClr val="00AEE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3200" dirty="0">
                <a:solidFill>
                  <a:srgbClr val="00AEEF"/>
                </a:solidFill>
                <a:latin typeface="Martel Sans" pitchFamily="2" charset="77"/>
                <a:cs typeface="Martel Sans" pitchFamily="2" charset="77"/>
              </a:rPr>
              <a:t>2023</a:t>
            </a:r>
            <a:r>
              <a:rPr sz="3200" spc="-110" dirty="0">
                <a:solidFill>
                  <a:srgbClr val="00AEE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3200" dirty="0">
                <a:solidFill>
                  <a:srgbClr val="00AEEF"/>
                </a:solidFill>
                <a:latin typeface="Martel Sans" pitchFamily="2" charset="77"/>
                <a:cs typeface="Martel Sans" pitchFamily="2" charset="77"/>
              </a:rPr>
              <a:t>“Southern</a:t>
            </a:r>
            <a:r>
              <a:rPr sz="3200" spc="-114" dirty="0">
                <a:solidFill>
                  <a:srgbClr val="00AEE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3200" spc="-10" dirty="0">
                <a:solidFill>
                  <a:srgbClr val="00AEEF"/>
                </a:solidFill>
                <a:latin typeface="Martel Sans" pitchFamily="2" charset="77"/>
                <a:cs typeface="Martel Sans" pitchFamily="2" charset="77"/>
              </a:rPr>
              <a:t>Ocean </a:t>
            </a:r>
            <a:r>
              <a:rPr sz="3200" dirty="0">
                <a:solidFill>
                  <a:srgbClr val="00AEEF"/>
                </a:solidFill>
                <a:latin typeface="Martel Sans" pitchFamily="2" charset="77"/>
                <a:cs typeface="Martel Sans" pitchFamily="2" charset="77"/>
              </a:rPr>
              <a:t>in a Changing </a:t>
            </a:r>
            <a:r>
              <a:rPr sz="3200" spc="-10" dirty="0">
                <a:solidFill>
                  <a:srgbClr val="00AEEF"/>
                </a:solidFill>
                <a:latin typeface="Martel Sans" pitchFamily="2" charset="77"/>
                <a:cs typeface="Martel Sans" pitchFamily="2" charset="77"/>
              </a:rPr>
              <a:t>World”</a:t>
            </a:r>
            <a:endParaRPr sz="3200" dirty="0">
              <a:latin typeface="Martel Sans" pitchFamily="2" charset="77"/>
              <a:cs typeface="Martel Sans" pitchFamily="2" charset="77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47300" y="1182147"/>
            <a:ext cx="86587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/>
              <a:t>Hobart,</a:t>
            </a:r>
            <a:r>
              <a:rPr sz="1800" b="1" spc="190" dirty="0"/>
              <a:t> </a:t>
            </a:r>
            <a:r>
              <a:rPr sz="1800" b="1" dirty="0"/>
              <a:t>Tasmania</a:t>
            </a:r>
            <a:r>
              <a:rPr sz="1800" b="1" spc="195" dirty="0"/>
              <a:t> </a:t>
            </a:r>
            <a:r>
              <a:rPr sz="1800" b="1" dirty="0"/>
              <a:t>10-20</a:t>
            </a:r>
            <a:r>
              <a:rPr sz="1800" b="1" spc="195" dirty="0"/>
              <a:t> </a:t>
            </a:r>
            <a:r>
              <a:rPr sz="1800" b="1" dirty="0"/>
              <a:t>August</a:t>
            </a:r>
            <a:r>
              <a:rPr sz="1800" b="1" spc="190" dirty="0"/>
              <a:t> </a:t>
            </a:r>
            <a:r>
              <a:rPr sz="1800" b="1" dirty="0"/>
              <a:t>2023</a:t>
            </a:r>
            <a:r>
              <a:rPr sz="1800" b="1" spc="195" dirty="0"/>
              <a:t> </a:t>
            </a:r>
            <a:r>
              <a:rPr sz="1800" b="1" dirty="0"/>
              <a:t>with</a:t>
            </a:r>
            <a:r>
              <a:rPr sz="1800" b="1" spc="195" dirty="0"/>
              <a:t> </a:t>
            </a:r>
            <a:r>
              <a:rPr sz="1800" b="1" dirty="0"/>
              <a:t>side-meetings</a:t>
            </a:r>
            <a:r>
              <a:rPr sz="1800" b="1" spc="195" dirty="0"/>
              <a:t> </a:t>
            </a:r>
            <a:r>
              <a:rPr sz="1800" b="1" dirty="0"/>
              <a:t>and</a:t>
            </a:r>
            <a:r>
              <a:rPr sz="1800" b="1" spc="190" dirty="0"/>
              <a:t> </a:t>
            </a:r>
            <a:r>
              <a:rPr sz="1800" b="1" spc="-10" dirty="0"/>
              <a:t>workshops</a:t>
            </a:r>
            <a:endParaRPr sz="1800" dirty="0"/>
          </a:p>
        </p:txBody>
      </p:sp>
      <p:sp>
        <p:nvSpPr>
          <p:cNvPr id="16" name="object 16"/>
          <p:cNvSpPr txBox="1"/>
          <p:nvPr/>
        </p:nvSpPr>
        <p:spPr>
          <a:xfrm>
            <a:off x="1247300" y="2815386"/>
            <a:ext cx="1560830" cy="74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6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300</a:t>
            </a:r>
            <a:r>
              <a:rPr sz="1600" b="1" spc="120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attendees</a:t>
            </a:r>
            <a:endParaRPr sz="1600">
              <a:latin typeface="Martel Sans" pitchFamily="2" charset="77"/>
              <a:cs typeface="Martel Sans" pitchFamily="2" charset="77"/>
            </a:endParaRPr>
          </a:p>
          <a:p>
            <a:pPr marL="12700">
              <a:lnSpc>
                <a:spcPts val="1860"/>
              </a:lnSpc>
            </a:pPr>
            <a:r>
              <a:rPr sz="16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from</a:t>
            </a:r>
            <a:r>
              <a:rPr sz="1600" b="1" spc="75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6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25</a:t>
            </a:r>
            <a:r>
              <a:rPr sz="1600" b="1" spc="75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countries</a:t>
            </a:r>
            <a:endParaRPr sz="1600">
              <a:latin typeface="Martel Sans" pitchFamily="2" charset="77"/>
              <a:cs typeface="Martel Sans" pitchFamily="2" charset="77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63900" y="2815386"/>
            <a:ext cx="3888104" cy="72968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60"/>
              </a:spcBef>
            </a:pPr>
            <a:r>
              <a:rPr sz="16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40+</a:t>
            </a:r>
            <a:r>
              <a:rPr sz="1600" b="1" spc="114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6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media</a:t>
            </a:r>
            <a:r>
              <a:rPr sz="1600" b="1" spc="114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6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features</a:t>
            </a:r>
            <a:r>
              <a:rPr sz="1600" b="1" spc="114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6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-</a:t>
            </a:r>
            <a:r>
              <a:rPr sz="1600" b="1" spc="114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6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Australia,</a:t>
            </a:r>
            <a:r>
              <a:rPr sz="1600" b="1" spc="114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6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New</a:t>
            </a:r>
            <a:r>
              <a:rPr sz="1600" b="1" spc="120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Zealand, </a:t>
            </a:r>
            <a:r>
              <a:rPr sz="16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Europe,</a:t>
            </a:r>
            <a:r>
              <a:rPr sz="1600" b="1" spc="145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6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North</a:t>
            </a:r>
            <a:r>
              <a:rPr sz="1600" b="1" spc="150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6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and</a:t>
            </a:r>
            <a:r>
              <a:rPr sz="1600" b="1" spc="150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600" b="1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South</a:t>
            </a:r>
            <a:r>
              <a:rPr sz="1600" b="1" spc="145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Martel Sans" pitchFamily="2" charset="77"/>
                <a:cs typeface="Martel Sans" pitchFamily="2" charset="77"/>
              </a:rPr>
              <a:t>America</a:t>
            </a:r>
            <a:endParaRPr sz="1600">
              <a:latin typeface="Martel Sans" pitchFamily="2" charset="77"/>
              <a:cs typeface="Martel Sans" pitchFamily="2" charset="7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206" cy="685779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7299" y="249382"/>
            <a:ext cx="325510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genda Bold"/>
                <a:cs typeface="Agenda Bold"/>
              </a:rPr>
              <a:t>6</a:t>
            </a:r>
            <a:r>
              <a:rPr sz="1200" b="1" spc="455" dirty="0">
                <a:solidFill>
                  <a:srgbClr val="FFFFFF"/>
                </a:solidFill>
                <a:latin typeface="Agenda Bold"/>
                <a:cs typeface="Agenda Bold"/>
              </a:rPr>
              <a:t> </a:t>
            </a:r>
            <a:r>
              <a:rPr sz="1800" b="1" baseline="4629" dirty="0">
                <a:solidFill>
                  <a:srgbClr val="FFFFFF"/>
                </a:solidFill>
                <a:latin typeface="Agenda Bold"/>
                <a:cs typeface="Agenda Bold"/>
              </a:rPr>
              <a:t>|</a:t>
            </a:r>
            <a:r>
              <a:rPr sz="1800" b="1" spc="682" baseline="4629" dirty="0">
                <a:solidFill>
                  <a:srgbClr val="FFFFFF"/>
                </a:solidFill>
                <a:latin typeface="Agenda Bold"/>
                <a:cs typeface="Agenda 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genda Bold"/>
                <a:cs typeface="Agenda Bold"/>
              </a:rPr>
              <a:t>SOUTHERN</a:t>
            </a:r>
            <a:r>
              <a:rPr sz="1200" b="1" spc="80" dirty="0">
                <a:solidFill>
                  <a:srgbClr val="FFFFFF"/>
                </a:solidFill>
                <a:latin typeface="Agenda Bold"/>
                <a:cs typeface="Agenda 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genda Bold"/>
                <a:cs typeface="Agenda Bold"/>
              </a:rPr>
              <a:t>OCEAN</a:t>
            </a:r>
            <a:r>
              <a:rPr sz="1200" b="1" spc="85" dirty="0">
                <a:solidFill>
                  <a:srgbClr val="FFFFFF"/>
                </a:solidFill>
                <a:latin typeface="Agenda Bold"/>
                <a:cs typeface="Agenda Bold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genda Bold"/>
                <a:cs typeface="Agenda Bold"/>
              </a:rPr>
              <a:t>OBSERVING</a:t>
            </a:r>
            <a:r>
              <a:rPr sz="1200" b="1" spc="80" dirty="0">
                <a:solidFill>
                  <a:srgbClr val="FFFFFF"/>
                </a:solidFill>
                <a:latin typeface="Agenda Bold"/>
                <a:cs typeface="Agenda Bold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genda Bold"/>
                <a:cs typeface="Agenda Bold"/>
              </a:rPr>
              <a:t>SYSTEM</a:t>
            </a:r>
            <a:endParaRPr sz="1200" dirty="0">
              <a:latin typeface="Agenda Regular"/>
              <a:cs typeface="Agenda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013196" y="0"/>
            <a:ext cx="180340" cy="720090"/>
          </a:xfrm>
          <a:custGeom>
            <a:avLst/>
            <a:gdLst/>
            <a:ahLst/>
            <a:cxnLst/>
            <a:rect l="l" t="t" r="r" b="b"/>
            <a:pathLst>
              <a:path w="180340" h="720090">
                <a:moveTo>
                  <a:pt x="179997" y="0"/>
                </a:moveTo>
                <a:lnTo>
                  <a:pt x="0" y="0"/>
                </a:lnTo>
                <a:lnTo>
                  <a:pt x="0" y="720001"/>
                </a:lnTo>
                <a:lnTo>
                  <a:pt x="179997" y="720001"/>
                </a:lnTo>
                <a:lnTo>
                  <a:pt x="17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13196" y="6137998"/>
            <a:ext cx="180340" cy="720090"/>
          </a:xfrm>
          <a:custGeom>
            <a:avLst/>
            <a:gdLst/>
            <a:ahLst/>
            <a:cxnLst/>
            <a:rect l="l" t="t" r="r" b="b"/>
            <a:pathLst>
              <a:path w="180340" h="720090">
                <a:moveTo>
                  <a:pt x="179997" y="0"/>
                </a:moveTo>
                <a:lnTo>
                  <a:pt x="0" y="0"/>
                </a:lnTo>
                <a:lnTo>
                  <a:pt x="0" y="720001"/>
                </a:lnTo>
                <a:lnTo>
                  <a:pt x="179997" y="720001"/>
                </a:lnTo>
                <a:lnTo>
                  <a:pt x="17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16099" y="1260005"/>
            <a:ext cx="8361045" cy="4878070"/>
          </a:xfrm>
          <a:custGeom>
            <a:avLst/>
            <a:gdLst/>
            <a:ahLst/>
            <a:cxnLst/>
            <a:rect l="l" t="t" r="r" b="b"/>
            <a:pathLst>
              <a:path w="8361045" h="4878070">
                <a:moveTo>
                  <a:pt x="8360994" y="0"/>
                </a:moveTo>
                <a:lnTo>
                  <a:pt x="0" y="0"/>
                </a:lnTo>
                <a:lnTo>
                  <a:pt x="0" y="4877993"/>
                </a:lnTo>
                <a:lnTo>
                  <a:pt x="8360994" y="4877993"/>
                </a:lnTo>
                <a:lnTo>
                  <a:pt x="83609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09800" y="1739106"/>
            <a:ext cx="7619999" cy="1166986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62230" marR="5080" indent="-50165" algn="ctr">
              <a:lnSpc>
                <a:spcPts val="4000"/>
              </a:lnSpc>
              <a:spcBef>
                <a:spcPts val="900"/>
              </a:spcBef>
            </a:pPr>
            <a:r>
              <a:rPr dirty="0"/>
              <a:t>SOOS</a:t>
            </a:r>
            <a:r>
              <a:rPr spc="-130" dirty="0"/>
              <a:t> </a:t>
            </a:r>
            <a:r>
              <a:rPr dirty="0"/>
              <a:t>Symposium</a:t>
            </a:r>
            <a:r>
              <a:rPr spc="-130" dirty="0"/>
              <a:t> </a:t>
            </a:r>
            <a:r>
              <a:rPr spc="-20" dirty="0"/>
              <a:t>2023 </a:t>
            </a:r>
            <a:r>
              <a:rPr dirty="0"/>
              <a:t>Community</a:t>
            </a:r>
            <a:r>
              <a:rPr spc="-185" dirty="0"/>
              <a:t> </a:t>
            </a:r>
            <a:r>
              <a:rPr spc="-10" dirty="0"/>
              <a:t>Statement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2477633" y="3200400"/>
            <a:ext cx="7236735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marR="508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40" dirty="0"/>
              <a:t> </a:t>
            </a:r>
            <a:r>
              <a:rPr dirty="0"/>
              <a:t>Southern</a:t>
            </a:r>
            <a:r>
              <a:rPr spc="-35" dirty="0"/>
              <a:t> </a:t>
            </a:r>
            <a:r>
              <a:rPr dirty="0"/>
              <a:t>Ocean</a:t>
            </a:r>
            <a:r>
              <a:rPr spc="-35" dirty="0"/>
              <a:t> </a:t>
            </a:r>
            <a:r>
              <a:rPr dirty="0"/>
              <a:t>is</a:t>
            </a:r>
            <a:r>
              <a:rPr spc="-40" dirty="0"/>
              <a:t> </a:t>
            </a:r>
            <a:r>
              <a:rPr dirty="0"/>
              <a:t>a</a:t>
            </a:r>
            <a:r>
              <a:rPr spc="-35" dirty="0"/>
              <a:t> </a:t>
            </a:r>
            <a:r>
              <a:rPr dirty="0"/>
              <a:t>critical</a:t>
            </a:r>
            <a:r>
              <a:rPr spc="-35" dirty="0"/>
              <a:t> </a:t>
            </a:r>
            <a:r>
              <a:rPr dirty="0"/>
              <a:t>component</a:t>
            </a:r>
            <a:r>
              <a:rPr spc="-3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global</a:t>
            </a:r>
            <a:r>
              <a:rPr spc="-35" dirty="0"/>
              <a:t> </a:t>
            </a:r>
            <a:r>
              <a:rPr dirty="0"/>
              <a:t>climate</a:t>
            </a:r>
            <a:r>
              <a:rPr spc="-40" dirty="0"/>
              <a:t> </a:t>
            </a:r>
            <a:r>
              <a:rPr dirty="0"/>
              <a:t>system.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spc="-10" dirty="0"/>
              <a:t>Southern </a:t>
            </a:r>
            <a:r>
              <a:rPr dirty="0"/>
              <a:t>Ocean</a:t>
            </a:r>
            <a:r>
              <a:rPr spc="-30" dirty="0"/>
              <a:t> </a:t>
            </a:r>
            <a:r>
              <a:rPr spc="-10" dirty="0"/>
              <a:t>controls</a:t>
            </a:r>
            <a:r>
              <a:rPr spc="-25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spc="-10" dirty="0"/>
              <a:t>large</a:t>
            </a:r>
            <a:r>
              <a:rPr spc="-25" dirty="0"/>
              <a:t> </a:t>
            </a:r>
            <a:r>
              <a:rPr dirty="0"/>
              <a:t>extent</a:t>
            </a:r>
            <a:r>
              <a:rPr spc="-2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uptake</a:t>
            </a:r>
            <a:r>
              <a:rPr spc="-2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human</a:t>
            </a:r>
            <a:r>
              <a:rPr spc="-25" dirty="0"/>
              <a:t> </a:t>
            </a:r>
            <a:r>
              <a:rPr spc="-20" dirty="0"/>
              <a:t>generated</a:t>
            </a:r>
            <a:r>
              <a:rPr spc="-25" dirty="0"/>
              <a:t> </a:t>
            </a:r>
            <a:r>
              <a:rPr dirty="0"/>
              <a:t>heat</a:t>
            </a:r>
            <a:r>
              <a:rPr spc="-2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spc="-10" dirty="0"/>
              <a:t>carbon</a:t>
            </a:r>
          </a:p>
          <a:p>
            <a:pPr marL="31115" marR="28575" algn="ctr">
              <a:lnSpc>
                <a:spcPct val="100000"/>
              </a:lnSpc>
            </a:pPr>
            <a:r>
              <a:rPr dirty="0"/>
              <a:t>into</a:t>
            </a:r>
            <a:r>
              <a:rPr spc="-4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ocean.</a:t>
            </a:r>
            <a:r>
              <a:rPr spc="-40" dirty="0"/>
              <a:t> </a:t>
            </a:r>
            <a:r>
              <a:rPr spc="-30" dirty="0"/>
              <a:t>Yet,</a:t>
            </a:r>
            <a:r>
              <a:rPr spc="-40" dirty="0"/>
              <a:t> </a:t>
            </a:r>
            <a:r>
              <a:rPr dirty="0"/>
              <a:t>we</a:t>
            </a:r>
            <a:r>
              <a:rPr spc="-40" dirty="0"/>
              <a:t> </a:t>
            </a:r>
            <a:r>
              <a:rPr dirty="0"/>
              <a:t>are</a:t>
            </a:r>
            <a:r>
              <a:rPr spc="-40" dirty="0"/>
              <a:t> </a:t>
            </a:r>
            <a:r>
              <a:rPr spc="-10" dirty="0"/>
              <a:t>currently</a:t>
            </a:r>
            <a:r>
              <a:rPr spc="-40" dirty="0"/>
              <a:t> </a:t>
            </a:r>
            <a:r>
              <a:rPr dirty="0"/>
              <a:t>observing</a:t>
            </a:r>
            <a:r>
              <a:rPr spc="-40" dirty="0"/>
              <a:t> </a:t>
            </a:r>
            <a:r>
              <a:rPr dirty="0"/>
              <a:t>critical</a:t>
            </a:r>
            <a:r>
              <a:rPr spc="-40" dirty="0"/>
              <a:t> </a:t>
            </a:r>
            <a:r>
              <a:rPr dirty="0"/>
              <a:t>changes</a:t>
            </a:r>
            <a:r>
              <a:rPr spc="-40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Southern</a:t>
            </a:r>
            <a:r>
              <a:rPr spc="-40" dirty="0"/>
              <a:t> </a:t>
            </a:r>
            <a:r>
              <a:rPr spc="-10" dirty="0"/>
              <a:t>Ocean </a:t>
            </a:r>
            <a:r>
              <a:rPr dirty="0"/>
              <a:t>that</a:t>
            </a:r>
            <a:r>
              <a:rPr spc="-30" dirty="0"/>
              <a:t> </a:t>
            </a:r>
            <a:r>
              <a:rPr dirty="0"/>
              <a:t>are</a:t>
            </a:r>
            <a:r>
              <a:rPr spc="-30" dirty="0"/>
              <a:t> </a:t>
            </a:r>
            <a:r>
              <a:rPr dirty="0"/>
              <a:t>seen</a:t>
            </a:r>
            <a:r>
              <a:rPr spc="-30" dirty="0"/>
              <a:t> </a:t>
            </a:r>
            <a:r>
              <a:rPr dirty="0"/>
              <a:t>in</a:t>
            </a:r>
            <a:r>
              <a:rPr spc="-3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spc="-20" dirty="0"/>
              <a:t>record</a:t>
            </a:r>
            <a:r>
              <a:rPr spc="-30" dirty="0"/>
              <a:t> </a:t>
            </a:r>
            <a:r>
              <a:rPr dirty="0"/>
              <a:t>low</a:t>
            </a:r>
            <a:r>
              <a:rPr spc="-30" dirty="0"/>
              <a:t> </a:t>
            </a:r>
            <a:r>
              <a:rPr spc="-10" dirty="0"/>
              <a:t>levels</a:t>
            </a:r>
            <a:r>
              <a:rPr spc="-3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-20" dirty="0"/>
              <a:t>sea-</a:t>
            </a:r>
            <a:r>
              <a:rPr dirty="0"/>
              <a:t>ice</a:t>
            </a:r>
            <a:r>
              <a:rPr spc="-30" dirty="0"/>
              <a:t> </a:t>
            </a:r>
            <a:r>
              <a:rPr dirty="0"/>
              <a:t>extent,</a:t>
            </a:r>
            <a:r>
              <a:rPr spc="-30" dirty="0"/>
              <a:t> </a:t>
            </a:r>
            <a:r>
              <a:rPr spc="-20" dirty="0"/>
              <a:t>record</a:t>
            </a:r>
            <a:r>
              <a:rPr spc="-30" dirty="0"/>
              <a:t> </a:t>
            </a:r>
            <a:r>
              <a:rPr dirty="0"/>
              <a:t>high</a:t>
            </a:r>
            <a:r>
              <a:rPr spc="-30" dirty="0"/>
              <a:t> </a:t>
            </a:r>
            <a:r>
              <a:rPr spc="-20" dirty="0"/>
              <a:t>temperatures</a:t>
            </a:r>
            <a:r>
              <a:rPr spc="-30" dirty="0"/>
              <a:t> </a:t>
            </a:r>
            <a:r>
              <a:rPr spc="-25" dirty="0"/>
              <a:t>and </a:t>
            </a:r>
            <a:r>
              <a:rPr spc="-10" dirty="0"/>
              <a:t>dramatic</a:t>
            </a:r>
            <a:r>
              <a:rPr spc="-30" dirty="0"/>
              <a:t> </a:t>
            </a:r>
            <a:r>
              <a:rPr dirty="0"/>
              <a:t>shifts</a:t>
            </a:r>
            <a:r>
              <a:rPr spc="-25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dirty="0"/>
              <a:t>penguin</a:t>
            </a:r>
            <a:r>
              <a:rPr spc="-30" dirty="0"/>
              <a:t> </a:t>
            </a:r>
            <a:r>
              <a:rPr dirty="0"/>
              <a:t>populations,</a:t>
            </a:r>
            <a:r>
              <a:rPr spc="-25" dirty="0"/>
              <a:t> </a:t>
            </a:r>
            <a:r>
              <a:rPr dirty="0"/>
              <a:t>among</a:t>
            </a:r>
            <a:r>
              <a:rPr spc="-25" dirty="0"/>
              <a:t> </a:t>
            </a:r>
            <a:r>
              <a:rPr dirty="0"/>
              <a:t>other</a:t>
            </a:r>
            <a:r>
              <a:rPr spc="-25" dirty="0"/>
              <a:t> </a:t>
            </a:r>
            <a:r>
              <a:rPr dirty="0"/>
              <a:t>striking</a:t>
            </a:r>
            <a:r>
              <a:rPr spc="-30" dirty="0"/>
              <a:t> </a:t>
            </a:r>
            <a:r>
              <a:rPr dirty="0"/>
              <a:t>changes.</a:t>
            </a:r>
            <a:r>
              <a:rPr spc="-2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chronic</a:t>
            </a:r>
            <a:r>
              <a:rPr spc="-25" dirty="0"/>
              <a:t> </a:t>
            </a:r>
            <a:r>
              <a:rPr spc="-20" dirty="0"/>
              <a:t>lack </a:t>
            </a:r>
            <a:r>
              <a:rPr dirty="0"/>
              <a:t>of</a:t>
            </a:r>
            <a:r>
              <a:rPr spc="-30" dirty="0"/>
              <a:t> </a:t>
            </a:r>
            <a:r>
              <a:rPr spc="-10" dirty="0"/>
              <a:t>observations</a:t>
            </a:r>
            <a:r>
              <a:rPr spc="-25" dirty="0"/>
              <a:t> </a:t>
            </a:r>
            <a:r>
              <a:rPr dirty="0"/>
              <a:t>for</a:t>
            </a:r>
            <a:r>
              <a:rPr spc="-3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Southern</a:t>
            </a:r>
            <a:r>
              <a:rPr spc="-25" dirty="0"/>
              <a:t> </a:t>
            </a:r>
            <a:r>
              <a:rPr dirty="0"/>
              <a:t>Ocean</a:t>
            </a:r>
            <a:r>
              <a:rPr spc="-30" dirty="0"/>
              <a:t> </a:t>
            </a:r>
            <a:r>
              <a:rPr dirty="0"/>
              <a:t>challenges</a:t>
            </a:r>
            <a:r>
              <a:rPr spc="-25" dirty="0"/>
              <a:t> </a:t>
            </a:r>
            <a:r>
              <a:rPr dirty="0"/>
              <a:t>our</a:t>
            </a:r>
            <a:r>
              <a:rPr spc="-25" dirty="0"/>
              <a:t> </a:t>
            </a:r>
            <a:r>
              <a:rPr dirty="0"/>
              <a:t>ability</a:t>
            </a:r>
            <a:r>
              <a:rPr spc="-3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detect</a:t>
            </a:r>
            <a:r>
              <a:rPr spc="-30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assess</a:t>
            </a:r>
            <a:r>
              <a:rPr spc="-25" dirty="0"/>
              <a:t> the </a:t>
            </a:r>
            <a:r>
              <a:rPr dirty="0"/>
              <a:t>consequences</a:t>
            </a:r>
            <a:r>
              <a:rPr spc="-3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change.</a:t>
            </a:r>
            <a:r>
              <a:rPr spc="-30" dirty="0"/>
              <a:t> </a:t>
            </a:r>
            <a:r>
              <a:rPr dirty="0"/>
              <a:t>As</a:t>
            </a:r>
            <a:r>
              <a:rPr spc="-30" dirty="0"/>
              <a:t> </a:t>
            </a:r>
            <a:r>
              <a:rPr dirty="0"/>
              <a:t>such,</a:t>
            </a:r>
            <a:r>
              <a:rPr spc="-30" dirty="0"/>
              <a:t> </a:t>
            </a:r>
            <a:r>
              <a:rPr dirty="0"/>
              <a:t>it</a:t>
            </a:r>
            <a:r>
              <a:rPr spc="-30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spc="-10" dirty="0"/>
              <a:t>more</a:t>
            </a:r>
            <a:r>
              <a:rPr spc="-35" dirty="0"/>
              <a:t> </a:t>
            </a:r>
            <a:r>
              <a:rPr dirty="0"/>
              <a:t>pressing</a:t>
            </a:r>
            <a:r>
              <a:rPr spc="-30" dirty="0"/>
              <a:t> </a:t>
            </a:r>
            <a:r>
              <a:rPr dirty="0"/>
              <a:t>than</a:t>
            </a:r>
            <a:r>
              <a:rPr spc="-30" dirty="0"/>
              <a:t> </a:t>
            </a:r>
            <a:r>
              <a:rPr dirty="0"/>
              <a:t>ever</a:t>
            </a:r>
            <a:r>
              <a:rPr spc="-30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spc="-10" dirty="0"/>
              <a:t>have</a:t>
            </a:r>
            <a:r>
              <a:rPr spc="-3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sustained</a:t>
            </a:r>
            <a:r>
              <a:rPr spc="-30" dirty="0"/>
              <a:t> </a:t>
            </a:r>
            <a:r>
              <a:rPr spc="-25" dirty="0"/>
              <a:t>and </a:t>
            </a:r>
            <a:r>
              <a:rPr spc="-20" dirty="0"/>
              <a:t>coordinated</a:t>
            </a:r>
            <a:r>
              <a:rPr spc="-35" dirty="0"/>
              <a:t> </a:t>
            </a:r>
            <a:r>
              <a:rPr dirty="0"/>
              <a:t>Southern</a:t>
            </a:r>
            <a:r>
              <a:rPr spc="-35" dirty="0"/>
              <a:t> </a:t>
            </a:r>
            <a:r>
              <a:rPr dirty="0"/>
              <a:t>Ocean</a:t>
            </a:r>
            <a:r>
              <a:rPr spc="-35" dirty="0"/>
              <a:t> </a:t>
            </a:r>
            <a:r>
              <a:rPr dirty="0"/>
              <a:t>observing</a:t>
            </a:r>
            <a:r>
              <a:rPr spc="-35" dirty="0"/>
              <a:t> </a:t>
            </a:r>
            <a:r>
              <a:rPr dirty="0"/>
              <a:t>system</a:t>
            </a:r>
            <a:r>
              <a:rPr spc="-35" dirty="0"/>
              <a:t> </a:t>
            </a:r>
            <a:r>
              <a:rPr dirty="0"/>
              <a:t>to</a:t>
            </a:r>
            <a:r>
              <a:rPr spc="-35" dirty="0"/>
              <a:t> </a:t>
            </a:r>
            <a:r>
              <a:rPr spc="-10" dirty="0"/>
              <a:t>provide</a:t>
            </a:r>
            <a:r>
              <a:rPr spc="-35" dirty="0"/>
              <a:t> </a:t>
            </a:r>
            <a:r>
              <a:rPr dirty="0"/>
              <a:t>an</a:t>
            </a:r>
            <a:r>
              <a:rPr spc="-35" dirty="0"/>
              <a:t> </a:t>
            </a:r>
            <a:r>
              <a:rPr dirty="0"/>
              <a:t>understanding</a:t>
            </a:r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10" dirty="0"/>
              <a:t>current </a:t>
            </a:r>
            <a:r>
              <a:rPr dirty="0"/>
              <a:t>conditions,</a:t>
            </a:r>
            <a:r>
              <a:rPr spc="-40" dirty="0"/>
              <a:t> </a:t>
            </a:r>
            <a:r>
              <a:rPr dirty="0"/>
              <a:t>inform</a:t>
            </a:r>
            <a:r>
              <a:rPr spc="-35" dirty="0"/>
              <a:t> </a:t>
            </a:r>
            <a:r>
              <a:rPr dirty="0"/>
              <a:t>predictions</a:t>
            </a:r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future</a:t>
            </a:r>
            <a:r>
              <a:rPr spc="-35" dirty="0"/>
              <a:t> </a:t>
            </a:r>
            <a:r>
              <a:rPr dirty="0"/>
              <a:t>states,</a:t>
            </a:r>
            <a:r>
              <a:rPr spc="-3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dirty="0"/>
              <a:t>support</a:t>
            </a:r>
            <a:r>
              <a:rPr spc="-40" dirty="0"/>
              <a:t> </a:t>
            </a:r>
            <a:r>
              <a:rPr dirty="0"/>
              <a:t>policies</a:t>
            </a:r>
            <a:r>
              <a:rPr spc="-35" dirty="0"/>
              <a:t> </a:t>
            </a:r>
            <a:r>
              <a:rPr dirty="0"/>
              <a:t>and</a:t>
            </a:r>
            <a:r>
              <a:rPr spc="-35" dirty="0"/>
              <a:t> </a:t>
            </a:r>
            <a:r>
              <a:rPr spc="-10" dirty="0"/>
              <a:t>regulations</a:t>
            </a:r>
            <a:r>
              <a:rPr spc="-35" dirty="0"/>
              <a:t> </a:t>
            </a:r>
            <a:r>
              <a:rPr spc="-25" dirty="0"/>
              <a:t>for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benefit</a:t>
            </a:r>
            <a:r>
              <a:rPr spc="-3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10" dirty="0"/>
              <a:t>society.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299" y="5195749"/>
            <a:ext cx="2305050" cy="11419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l">
              <a:lnSpc>
                <a:spcPct val="101400"/>
              </a:lnSpc>
              <a:spcBef>
                <a:spcPts val="95"/>
              </a:spcBef>
            </a:pPr>
            <a:r>
              <a:rPr sz="1050" b="1" spc="-1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Institute</a:t>
            </a:r>
            <a:r>
              <a:rPr sz="1050" b="1" spc="-25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for</a:t>
            </a:r>
            <a:r>
              <a:rPr sz="1050" b="1" spc="-2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Marine</a:t>
            </a:r>
            <a:r>
              <a:rPr sz="1050" b="1" spc="-25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and</a:t>
            </a:r>
            <a:r>
              <a:rPr sz="1050" b="1" spc="-2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Antarctic</a:t>
            </a:r>
            <a:r>
              <a:rPr sz="1050" b="1" spc="-25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Studies </a:t>
            </a:r>
            <a:r>
              <a:rPr sz="1050" spc="-25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Waterfront</a:t>
            </a:r>
            <a:r>
              <a:rPr sz="1050" spc="-15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Building,</a:t>
            </a:r>
            <a:r>
              <a:rPr sz="1050" spc="-1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University</a:t>
            </a:r>
            <a:r>
              <a:rPr sz="1050" spc="-1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05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of</a:t>
            </a:r>
            <a:r>
              <a:rPr sz="1050" spc="-1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Tasmania, </a:t>
            </a:r>
            <a:r>
              <a:rPr sz="1050" spc="-25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Private </a:t>
            </a:r>
            <a:r>
              <a:rPr sz="1050" spc="-1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Bag</a:t>
            </a:r>
            <a:r>
              <a:rPr sz="1050" spc="-2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05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110</a:t>
            </a:r>
            <a:r>
              <a:rPr sz="1050" spc="-2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Hobart,</a:t>
            </a:r>
            <a:r>
              <a:rPr sz="1050" spc="-2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050" spc="-5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TAS</a:t>
            </a:r>
            <a:r>
              <a:rPr sz="1050" spc="-2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Australia, 7004</a:t>
            </a:r>
            <a:endParaRPr sz="1050" dirty="0">
              <a:latin typeface="Martel Sans" pitchFamily="2" charset="77"/>
              <a:cs typeface="Martel Sans" pitchFamily="2" charset="77"/>
            </a:endParaRPr>
          </a:p>
          <a:p>
            <a:pPr marL="12700" algn="l">
              <a:lnSpc>
                <a:spcPct val="100000"/>
              </a:lnSpc>
              <a:spcBef>
                <a:spcPts val="1160"/>
              </a:spcBef>
            </a:pPr>
            <a:r>
              <a:rPr sz="1050" b="1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Phone</a:t>
            </a:r>
            <a:r>
              <a:rPr sz="1050" b="1" spc="4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+61</a:t>
            </a:r>
            <a:r>
              <a:rPr sz="1050" spc="-45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05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3</a:t>
            </a:r>
            <a:r>
              <a:rPr sz="1050" spc="-45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6226</a:t>
            </a:r>
            <a:r>
              <a:rPr sz="1050" spc="-4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6011</a:t>
            </a:r>
            <a:endParaRPr sz="1050" dirty="0">
              <a:latin typeface="Martel Sans" pitchFamily="2" charset="77"/>
              <a:cs typeface="Martel Sans" pitchFamily="2" charset="77"/>
            </a:endParaRPr>
          </a:p>
          <a:p>
            <a:pPr marL="12700" algn="l">
              <a:lnSpc>
                <a:spcPct val="100000"/>
              </a:lnSpc>
              <a:spcBef>
                <a:spcPts val="20"/>
              </a:spcBef>
            </a:pPr>
            <a:r>
              <a:rPr sz="1050" b="1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Email</a:t>
            </a:r>
            <a:r>
              <a:rPr sz="1050" b="1" spc="395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Martel Sans" pitchFamily="2" charset="77"/>
                <a:cs typeface="Martel Sans" pitchFamily="2" charset="77"/>
                <a:hlinkClick r:id="rId2"/>
              </a:rPr>
              <a:t>info@soos.aq</a:t>
            </a:r>
            <a:endParaRPr sz="1050" dirty="0">
              <a:latin typeface="Martel Sans" pitchFamily="2" charset="77"/>
              <a:cs typeface="Martel Sans" pitchFamily="2" charset="77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002" y="4833424"/>
            <a:ext cx="1997405" cy="8058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9994" y="4096152"/>
            <a:ext cx="1997415" cy="62357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FF91C58-17B1-A4A4-FC31-B6AF470EDDA0}"/>
              </a:ext>
            </a:extLst>
          </p:cNvPr>
          <p:cNvGrpSpPr/>
          <p:nvPr/>
        </p:nvGrpSpPr>
        <p:grpSpPr>
          <a:xfrm>
            <a:off x="3733799" y="3962400"/>
            <a:ext cx="7924801" cy="1108556"/>
            <a:chOff x="3141096" y="2152248"/>
            <a:chExt cx="6107025" cy="1108556"/>
          </a:xfrm>
        </p:grpSpPr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2942D92F-42BD-0303-1B59-D29E693F5E4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85742" y="2189159"/>
              <a:ext cx="194197" cy="252000"/>
            </a:xfrm>
            <a:prstGeom prst="rect">
              <a:avLst/>
            </a:prstGeom>
          </p:spPr>
        </p:pic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35C2B9EC-E7B4-1F8B-C179-8EB98F98345E}"/>
                </a:ext>
              </a:extLst>
            </p:cNvPr>
            <p:cNvSpPr txBox="1"/>
            <p:nvPr/>
          </p:nvSpPr>
          <p:spPr>
            <a:xfrm>
              <a:off x="4958807" y="2574987"/>
              <a:ext cx="1599565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l">
                <a:lnSpc>
                  <a:spcPct val="100000"/>
                </a:lnSpc>
                <a:spcBef>
                  <a:spcPts val="100"/>
                </a:spcBef>
              </a:pPr>
              <a:r>
                <a:rPr lang="en-AU" b="1" dirty="0">
                  <a:solidFill>
                    <a:srgbClr val="FFFFFF"/>
                  </a:solidFill>
                  <a:latin typeface="Martel Sans"/>
                  <a:cs typeface="Aharoni" panose="02010803020104030203" pitchFamily="2" charset="-79"/>
                </a:rPr>
                <a:t>@SOOSocean</a:t>
              </a:r>
              <a:endParaRPr b="1" dirty="0">
                <a:latin typeface="Martel Sans"/>
                <a:cs typeface="Aharoni" panose="02010803020104030203" pitchFamily="2" charset="-79"/>
              </a:endParaRPr>
            </a:p>
          </p:txBody>
        </p:sp>
        <p:pic>
          <p:nvPicPr>
            <p:cNvPr id="12" name="Picture 11" descr="A black and white x&#10;&#10;Description automatically generated">
              <a:extLst>
                <a:ext uri="{FF2B5EF4-FFF2-40B4-BE49-F238E27FC236}">
                  <a16:creationId xmlns:a16="http://schemas.microsoft.com/office/drawing/2014/main" id="{AD0DB512-94C4-F6B0-342D-AFEA2FD59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38"/>
            <a:stretch/>
          </p:blipFill>
          <p:spPr>
            <a:xfrm>
              <a:off x="4593766" y="2593898"/>
              <a:ext cx="194197" cy="252000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AEF36C60-0B13-50D6-5A2C-66FF17CB32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5764" y="2980637"/>
              <a:ext cx="250201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bject 3">
              <a:extLst>
                <a:ext uri="{FF2B5EF4-FFF2-40B4-BE49-F238E27FC236}">
                  <a16:creationId xmlns:a16="http://schemas.microsoft.com/office/drawing/2014/main" id="{BAF50E65-71BF-8C0F-A8C1-EC8FA034D9FE}"/>
                </a:ext>
              </a:extLst>
            </p:cNvPr>
            <p:cNvSpPr txBox="1"/>
            <p:nvPr/>
          </p:nvSpPr>
          <p:spPr>
            <a:xfrm>
              <a:off x="4958807" y="2961726"/>
              <a:ext cx="1942416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l">
                <a:lnSpc>
                  <a:spcPct val="100000"/>
                </a:lnSpc>
                <a:spcBef>
                  <a:spcPts val="100"/>
                </a:spcBef>
              </a:pPr>
              <a:r>
                <a:rPr lang="en-AU" b="1" dirty="0">
                  <a:solidFill>
                    <a:srgbClr val="FFFFFF"/>
                  </a:solidFill>
                  <a:latin typeface="Martel Sans"/>
                  <a:cs typeface="Aharoni" panose="02010803020104030203" pitchFamily="2" charset="-79"/>
                </a:rPr>
                <a:t>@SOOSocean.bsky.social</a:t>
              </a:r>
              <a:endParaRPr b="1" dirty="0">
                <a:latin typeface="Martel Sans"/>
                <a:cs typeface="Aharoni" panose="02010803020104030203" pitchFamily="2" charset="-79"/>
              </a:endParaRPr>
            </a:p>
          </p:txBody>
        </p:sp>
        <p:sp>
          <p:nvSpPr>
            <p:cNvPr id="15" name="object 3">
              <a:extLst>
                <a:ext uri="{FF2B5EF4-FFF2-40B4-BE49-F238E27FC236}">
                  <a16:creationId xmlns:a16="http://schemas.microsoft.com/office/drawing/2014/main" id="{781D5B2A-C406-E3F6-50CF-0DD7DB5D344C}"/>
                </a:ext>
              </a:extLst>
            </p:cNvPr>
            <p:cNvSpPr txBox="1"/>
            <p:nvPr/>
          </p:nvSpPr>
          <p:spPr>
            <a:xfrm>
              <a:off x="3141096" y="2970981"/>
              <a:ext cx="1599565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l">
                <a:lnSpc>
                  <a:spcPct val="100000"/>
                </a:lnSpc>
                <a:spcBef>
                  <a:spcPts val="100"/>
                </a:spcBef>
              </a:pPr>
              <a:r>
                <a:rPr lang="en-AU" b="1" dirty="0" err="1">
                  <a:solidFill>
                    <a:srgbClr val="FFFFFF"/>
                  </a:solidFill>
                  <a:latin typeface="Martel Sans"/>
                  <a:cs typeface="Aharoni" panose="02010803020104030203" pitchFamily="2" charset="-79"/>
                </a:rPr>
                <a:t>bit.ly</a:t>
              </a:r>
              <a:r>
                <a:rPr lang="en-AU" b="1" dirty="0">
                  <a:solidFill>
                    <a:srgbClr val="FFFFFF"/>
                  </a:solidFill>
                  <a:latin typeface="Martel Sans"/>
                  <a:cs typeface="Aharoni" panose="02010803020104030203" pitchFamily="2" charset="-79"/>
                </a:rPr>
                <a:t>/</a:t>
              </a:r>
              <a:r>
                <a:rPr lang="en-AU" b="1" dirty="0" err="1">
                  <a:solidFill>
                    <a:srgbClr val="FFFFFF"/>
                  </a:solidFill>
                  <a:latin typeface="Martel Sans"/>
                  <a:cs typeface="Aharoni" panose="02010803020104030203" pitchFamily="2" charset="-79"/>
                </a:rPr>
                <a:t>JoinSOOS</a:t>
              </a:r>
              <a:endParaRPr b="1" dirty="0">
                <a:latin typeface="Martel Sans"/>
                <a:cs typeface="Aharoni" panose="02010803020104030203" pitchFamily="2" charset="-79"/>
              </a:endParaRPr>
            </a:p>
          </p:txBody>
        </p:sp>
        <p:sp>
          <p:nvSpPr>
            <p:cNvPr id="16" name="object 3">
              <a:extLst>
                <a:ext uri="{FF2B5EF4-FFF2-40B4-BE49-F238E27FC236}">
                  <a16:creationId xmlns:a16="http://schemas.microsoft.com/office/drawing/2014/main" id="{63CFABC6-7CE0-6391-F0B0-F29BE218CB97}"/>
                </a:ext>
              </a:extLst>
            </p:cNvPr>
            <p:cNvSpPr txBox="1"/>
            <p:nvPr/>
          </p:nvSpPr>
          <p:spPr>
            <a:xfrm>
              <a:off x="3142815" y="2633118"/>
              <a:ext cx="1599565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l">
                <a:lnSpc>
                  <a:spcPct val="100000"/>
                </a:lnSpc>
                <a:spcBef>
                  <a:spcPts val="100"/>
                </a:spcBef>
              </a:pPr>
              <a:r>
                <a:rPr lang="en-AU" b="1" dirty="0" err="1">
                  <a:solidFill>
                    <a:srgbClr val="FFFFFF"/>
                  </a:solidFill>
                  <a:latin typeface="Martel Sans"/>
                  <a:cs typeface="Aharoni" panose="02010803020104030203" pitchFamily="2" charset="-79"/>
                </a:rPr>
                <a:t>info@soos.aq</a:t>
              </a:r>
              <a:endParaRPr b="1" dirty="0">
                <a:latin typeface="Martel Sans"/>
                <a:cs typeface="Aharoni" panose="02010803020104030203" pitchFamily="2" charset="-79"/>
              </a:endParaRPr>
            </a:p>
          </p:txBody>
        </p:sp>
        <p:sp>
          <p:nvSpPr>
            <p:cNvPr id="17" name="object 3">
              <a:extLst>
                <a:ext uri="{FF2B5EF4-FFF2-40B4-BE49-F238E27FC236}">
                  <a16:creationId xmlns:a16="http://schemas.microsoft.com/office/drawing/2014/main" id="{BA2A908F-1272-9848-50CA-281CD830DC4C}"/>
                </a:ext>
              </a:extLst>
            </p:cNvPr>
            <p:cNvSpPr txBox="1"/>
            <p:nvPr/>
          </p:nvSpPr>
          <p:spPr>
            <a:xfrm>
              <a:off x="3142815" y="2295255"/>
              <a:ext cx="1599565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l">
                <a:lnSpc>
                  <a:spcPct val="100000"/>
                </a:lnSpc>
                <a:spcBef>
                  <a:spcPts val="100"/>
                </a:spcBef>
              </a:pPr>
              <a:r>
                <a:rPr lang="en-AU" b="1" dirty="0" err="1">
                  <a:solidFill>
                    <a:srgbClr val="FFFFFF"/>
                  </a:solidFill>
                  <a:latin typeface="Martel Sans"/>
                  <a:cs typeface="Aharoni" panose="02010803020104030203" pitchFamily="2" charset="-79"/>
                </a:rPr>
                <a:t>soos.aq</a:t>
              </a:r>
              <a:endParaRPr b="1" dirty="0">
                <a:latin typeface="Martel Sans"/>
                <a:cs typeface="Aharoni" panose="02010803020104030203" pitchFamily="2" charset="-79"/>
              </a:endParaRPr>
            </a:p>
          </p:txBody>
        </p:sp>
        <p:sp>
          <p:nvSpPr>
            <p:cNvPr id="18" name="object 3">
              <a:extLst>
                <a:ext uri="{FF2B5EF4-FFF2-40B4-BE49-F238E27FC236}">
                  <a16:creationId xmlns:a16="http://schemas.microsoft.com/office/drawing/2014/main" id="{60008C1A-56B6-C66A-56C1-4942B3B916FA}"/>
                </a:ext>
              </a:extLst>
            </p:cNvPr>
            <p:cNvSpPr txBox="1"/>
            <p:nvPr/>
          </p:nvSpPr>
          <p:spPr>
            <a:xfrm>
              <a:off x="4958806" y="2152248"/>
              <a:ext cx="1599565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l">
                <a:lnSpc>
                  <a:spcPct val="100000"/>
                </a:lnSpc>
                <a:spcBef>
                  <a:spcPts val="100"/>
                </a:spcBef>
              </a:pPr>
              <a:r>
                <a:rPr lang="en-AU" b="1" dirty="0">
                  <a:solidFill>
                    <a:srgbClr val="FFFFFF"/>
                  </a:solidFill>
                  <a:latin typeface="Martel Sans"/>
                  <a:cs typeface="Aharoni" panose="02010803020104030203" pitchFamily="2" charset="-79"/>
                </a:rPr>
                <a:t>@SOOSnews</a:t>
              </a:r>
              <a:endParaRPr b="1" dirty="0">
                <a:latin typeface="Martel Sans"/>
                <a:cs typeface="Aharoni" panose="02010803020104030203" pitchFamily="2" charset="-79"/>
              </a:endParaRPr>
            </a:p>
          </p:txBody>
        </p:sp>
        <p:pic>
          <p:nvPicPr>
            <p:cNvPr id="19" name="Picture 18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F8BF3B16-19DA-A058-ECAA-29A82C946562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961"/>
            <a:stretch/>
          </p:blipFill>
          <p:spPr>
            <a:xfrm>
              <a:off x="6858000" y="2602535"/>
              <a:ext cx="249681" cy="252000"/>
            </a:xfrm>
            <a:prstGeom prst="rect">
              <a:avLst/>
            </a:prstGeom>
          </p:spPr>
        </p:pic>
        <p:sp>
          <p:nvSpPr>
            <p:cNvPr id="20" name="object 3">
              <a:extLst>
                <a:ext uri="{FF2B5EF4-FFF2-40B4-BE49-F238E27FC236}">
                  <a16:creationId xmlns:a16="http://schemas.microsoft.com/office/drawing/2014/main" id="{37568757-3707-5633-E5C0-1EDE663736E4}"/>
                </a:ext>
              </a:extLst>
            </p:cNvPr>
            <p:cNvSpPr txBox="1"/>
            <p:nvPr/>
          </p:nvSpPr>
          <p:spPr>
            <a:xfrm>
              <a:off x="7239000" y="2583624"/>
              <a:ext cx="1599565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l">
                <a:lnSpc>
                  <a:spcPct val="100000"/>
                </a:lnSpc>
                <a:spcBef>
                  <a:spcPts val="100"/>
                </a:spcBef>
              </a:pPr>
              <a:r>
                <a:rPr lang="en-AU" b="1" dirty="0">
                  <a:solidFill>
                    <a:srgbClr val="FFFFFF"/>
                  </a:solidFill>
                  <a:latin typeface="Martel Sans"/>
                  <a:cs typeface="Aharoni" panose="02010803020104030203" pitchFamily="2" charset="-79"/>
                </a:rPr>
                <a:t>@SOOS-Ocean</a:t>
              </a:r>
              <a:endParaRPr b="1" dirty="0">
                <a:latin typeface="Martel Sans"/>
                <a:cs typeface="Aharoni" panose="02010803020104030203" pitchFamily="2" charset="-79"/>
              </a:endParaRPr>
            </a:p>
          </p:txBody>
        </p:sp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7E770B1E-15C0-D3FB-0A7F-77BBCE5F1673}"/>
                </a:ext>
              </a:extLst>
            </p:cNvPr>
            <p:cNvSpPr txBox="1"/>
            <p:nvPr/>
          </p:nvSpPr>
          <p:spPr>
            <a:xfrm>
              <a:off x="7248525" y="2244581"/>
              <a:ext cx="1999596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l" fontAlgn="auto"/>
              <a:r>
                <a:rPr lang="en-AU" sz="1200" b="1" i="0" dirty="0">
                  <a:solidFill>
                    <a:schemeClr val="bg1"/>
                  </a:solidFill>
                  <a:effectLst/>
                  <a:latin typeface="-apple-system"/>
                </a:rPr>
                <a:t>southern-ocean-observing-system</a:t>
              </a:r>
              <a:endParaRPr lang="en-AU" sz="1050" b="1" i="0" dirty="0">
                <a:solidFill>
                  <a:schemeClr val="bg1"/>
                </a:solidFill>
                <a:effectLst/>
                <a:latin typeface="-apple-system"/>
              </a:endParaRPr>
            </a:p>
          </p:txBody>
        </p:sp>
        <p:pic>
          <p:nvPicPr>
            <p:cNvPr id="22" name="Picture 21" descr="A black letter f in a white circle&#10;&#10;Description automatically generated">
              <a:extLst>
                <a:ext uri="{FF2B5EF4-FFF2-40B4-BE49-F238E27FC236}">
                  <a16:creationId xmlns:a16="http://schemas.microsoft.com/office/drawing/2014/main" id="{BEB39747-4332-A58A-5472-6739A8E20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895" y="2153159"/>
              <a:ext cx="221939" cy="28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503</Words>
  <Application>Microsoft Office PowerPoint</Application>
  <PresentationFormat>Widescreen</PresentationFormat>
  <Paragraphs>68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Agenda Bold</vt:lpstr>
      <vt:lpstr>Agenda Medium</vt:lpstr>
      <vt:lpstr>Agenda Regular</vt:lpstr>
      <vt:lpstr>-apple-system</vt:lpstr>
      <vt:lpstr>Aptos</vt:lpstr>
      <vt:lpstr>Martel Sans</vt:lpstr>
      <vt:lpstr>Office Theme</vt:lpstr>
      <vt:lpstr>Name of the presentation here</vt:lpstr>
      <vt:lpstr>SOOS Mission</vt:lpstr>
      <vt:lpstr>Science and Implementation Plan 2021-2025</vt:lpstr>
      <vt:lpstr>Knowledge delivery to address challenges</vt:lpstr>
      <vt:lpstr>Hobart, Tasmania 10-20 August 2023 with side-meetings and workshops</vt:lpstr>
      <vt:lpstr>SOOS Symposium 2023 Community Statement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Julia Bach</cp:lastModifiedBy>
  <cp:revision>5</cp:revision>
  <dcterms:created xsi:type="dcterms:W3CDTF">2024-09-19T23:34:04Z</dcterms:created>
  <dcterms:modified xsi:type="dcterms:W3CDTF">2025-01-31T02:49:21Z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2024-09-20T00:00:00Z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2024-09-19T00:00:00Z</vt:filetime>
  </property>
  <property fmtid="{D5CDD505-2E9C-101B-9397-08002B2CF9AE}" pid="5" name="Producer">
    <vt:lpwstr>Adobe PDF Library 17.0</vt:lpwstr>
  </property>
</Properties>
</file>